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88" r:id="rId2"/>
    <p:sldId id="286" r:id="rId3"/>
    <p:sldId id="363" r:id="rId4"/>
    <p:sldId id="283" r:id="rId5"/>
    <p:sldId id="369" r:id="rId6"/>
    <p:sldId id="332" r:id="rId7"/>
    <p:sldId id="334" r:id="rId8"/>
    <p:sldId id="336" r:id="rId9"/>
    <p:sldId id="335" r:id="rId10"/>
    <p:sldId id="340" r:id="rId11"/>
    <p:sldId id="338" r:id="rId12"/>
    <p:sldId id="358" r:id="rId13"/>
    <p:sldId id="359" r:id="rId14"/>
    <p:sldId id="361" r:id="rId15"/>
    <p:sldId id="360" r:id="rId16"/>
    <p:sldId id="362" r:id="rId17"/>
    <p:sldId id="364" r:id="rId18"/>
    <p:sldId id="367" r:id="rId19"/>
    <p:sldId id="365" r:id="rId20"/>
    <p:sldId id="298" r:id="rId21"/>
    <p:sldId id="303" r:id="rId22"/>
    <p:sldId id="308" r:id="rId23"/>
    <p:sldId id="309" r:id="rId24"/>
    <p:sldId id="310" r:id="rId25"/>
    <p:sldId id="311" r:id="rId26"/>
    <p:sldId id="312" r:id="rId27"/>
    <p:sldId id="314" r:id="rId28"/>
    <p:sldId id="313" r:id="rId29"/>
    <p:sldId id="307" r:id="rId30"/>
    <p:sldId id="321" r:id="rId31"/>
    <p:sldId id="320" r:id="rId32"/>
    <p:sldId id="260" r:id="rId33"/>
    <p:sldId id="346" r:id="rId34"/>
    <p:sldId id="276" r:id="rId35"/>
  </p:sldIdLst>
  <p:sldSz cx="9144000" cy="6858000" type="screen4x3"/>
  <p:notesSz cx="6797675" cy="987425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5pPr>
    <a:lvl6pPr marL="2286000" algn="l" defTabSz="914400" rtl="0" eaLnBrk="1" latinLnBrk="1" hangingPunct="1"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6pPr>
    <a:lvl7pPr marL="2743200" algn="l" defTabSz="914400" rtl="0" eaLnBrk="1" latinLnBrk="1" hangingPunct="1"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7pPr>
    <a:lvl8pPr marL="3200400" algn="l" defTabSz="914400" rtl="0" eaLnBrk="1" latinLnBrk="1" hangingPunct="1"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8pPr>
    <a:lvl9pPr marL="3657600" algn="l" defTabSz="914400" rtl="0" eaLnBrk="1" latinLnBrk="1" hangingPunct="1">
      <a:defRPr b="1" kern="1200">
        <a:solidFill>
          <a:srgbClr val="000000"/>
        </a:solidFill>
        <a:latin typeface="Arial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808000"/>
    <a:srgbClr val="996633"/>
    <a:srgbClr val="FF0000"/>
    <a:srgbClr val="FFFF66"/>
    <a:srgbClr val="FFCC66"/>
    <a:srgbClr val="000099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6" autoAdjust="0"/>
    <p:restoredTop sz="88555" autoAdjust="0"/>
  </p:normalViewPr>
  <p:slideViewPr>
    <p:cSldViewPr>
      <p:cViewPr varScale="1">
        <p:scale>
          <a:sx n="64" d="100"/>
          <a:sy n="64" d="100"/>
        </p:scale>
        <p:origin x="-14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D7C60A-D793-491E-84D7-72E6F4784DC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39272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dirty="0" smtClean="0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fld id="{8073272E-33BE-439A-B472-F4BD5711B37A}" type="slidenum">
              <a:rPr lang="ko-KR" altLang="en-US" b="0" smtClean="0">
                <a:solidFill>
                  <a:schemeClr val="tx1"/>
                </a:solidFill>
              </a:rPr>
              <a:pPr/>
              <a:t>3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E9CADB90-8055-4A00-80D5-38F8B008B204}" type="slidenum">
              <a:rPr lang="ko-KR" altLang="en-US" b="0" smtClean="0">
                <a:solidFill>
                  <a:schemeClr val="tx1"/>
                </a:solidFill>
              </a:rPr>
              <a:pPr/>
              <a:t>28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7373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815BCF65-353E-4350-93FB-74F4299021BB}" type="slidenum">
              <a:rPr lang="ko-KR" altLang="en-US" b="0" smtClean="0">
                <a:solidFill>
                  <a:schemeClr val="tx1"/>
                </a:solidFill>
              </a:rPr>
              <a:pPr/>
              <a:t>29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7680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6B60371E-7534-4175-A15E-6F0A48211E18}" type="slidenum">
              <a:rPr lang="ko-KR" altLang="en-US" b="0" smtClean="0">
                <a:solidFill>
                  <a:schemeClr val="tx1"/>
                </a:solidFill>
              </a:rPr>
              <a:pPr/>
              <a:t>32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7C60A-D793-491E-84D7-72E6F4784DCC}" type="slidenum">
              <a:rPr lang="ko-KR" altLang="en-US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31258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7C60A-D793-491E-84D7-72E6F4784DCC}" type="slidenum">
              <a:rPr lang="ko-KR" altLang="en-US" smtClean="0"/>
              <a:pPr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3703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E137C2AA-E1EC-498C-A12B-3CFB12EF18BA}" type="slidenum">
              <a:rPr lang="ko-KR" altLang="en-US" b="0" smtClean="0">
                <a:solidFill>
                  <a:schemeClr val="tx1"/>
                </a:solidFill>
              </a:rPr>
              <a:pPr/>
              <a:t>20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ko-KR" altLang="en-US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4F632A07-B1A3-4596-AA26-EBCD8525D3BC}" type="slidenum">
              <a:rPr lang="ko-KR" altLang="en-US" b="0" smtClean="0">
                <a:solidFill>
                  <a:schemeClr val="tx1"/>
                </a:solidFill>
              </a:rPr>
              <a:pPr/>
              <a:t>22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ko-KR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9D79231E-BA43-49E6-AED0-9187FF9AD11C}" type="slidenum">
              <a:rPr lang="ko-KR" altLang="en-US" b="0" smtClean="0">
                <a:solidFill>
                  <a:schemeClr val="tx1"/>
                </a:solidFill>
              </a:rPr>
              <a:pPr/>
              <a:t>23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F1C97B61-FE69-4700-A17D-5CE55AE0DE86}" type="slidenum">
              <a:rPr lang="ko-KR" altLang="en-US" b="0" smtClean="0">
                <a:solidFill>
                  <a:schemeClr val="tx1"/>
                </a:solidFill>
              </a:rPr>
              <a:pPr/>
              <a:t>24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5EED031F-46B2-4174-B1CB-0D4DD795072D}" type="slidenum">
              <a:rPr lang="ko-KR" altLang="en-US" b="0" smtClean="0">
                <a:solidFill>
                  <a:schemeClr val="tx1"/>
                </a:solidFill>
              </a:rPr>
              <a:pPr/>
              <a:t>25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atinLnBrk="0">
              <a:spcBef>
                <a:spcPct val="50000"/>
              </a:spcBef>
            </a:pPr>
            <a:endParaRPr lang="ko-KR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EC1C52DC-3D8F-447B-82DD-C580B55DCB83}" type="slidenum">
              <a:rPr lang="ko-KR" altLang="en-US" b="0" smtClean="0">
                <a:solidFill>
                  <a:schemeClr val="tx1"/>
                </a:solidFill>
              </a:rPr>
              <a:pPr/>
              <a:t>26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fld id="{8D6F0DD9-5392-4DEA-B72C-BCCF829C82E8}" type="slidenum">
              <a:rPr lang="ko-KR" altLang="en-US" b="0" smtClean="0">
                <a:solidFill>
                  <a:schemeClr val="tx1"/>
                </a:solidFill>
              </a:rPr>
              <a:pPr/>
              <a:t>27</a:t>
            </a:fld>
            <a:endParaRPr lang="en-US" altLang="ko-KR" b="0" smtClean="0">
              <a:solidFill>
                <a:schemeClr val="tx1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6" descr="2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8"/>
          <a:stretch>
            <a:fillRect/>
          </a:stretch>
        </p:blipFill>
        <p:spPr bwMode="ltGray">
          <a:xfrm>
            <a:off x="-9525" y="0"/>
            <a:ext cx="427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4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400" y="2895600"/>
            <a:ext cx="4038600" cy="685800"/>
          </a:xfrm>
          <a:effectLst/>
        </p:spPr>
        <p:txBody>
          <a:bodyPr/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343400" y="4038600"/>
            <a:ext cx="4038600" cy="533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>
              <a:buFont typeface="Wingdings" pitchFamily="2" charset="2"/>
              <a:buNone/>
              <a:defRPr sz="1600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553200"/>
            <a:ext cx="2133600" cy="244475"/>
          </a:xfrm>
        </p:spPr>
        <p:txBody>
          <a:bodyPr/>
          <a:lstStyle>
            <a:lvl1pPr algn="l">
              <a:defRPr sz="10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D182C-E3C4-444E-A113-7C4066BC632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7937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962BA-7D08-485B-8967-697A4DB896E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6857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714375"/>
            <a:ext cx="2057400" cy="54117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714375"/>
            <a:ext cx="6019800" cy="5411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A2196-7D2F-40ED-8E70-587958B22FD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68346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95400" y="714375"/>
            <a:ext cx="7315200" cy="533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4D314-5A22-4112-895F-8B1D9CB7E74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937944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714375"/>
            <a:ext cx="8229600" cy="5411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85CD0-73AF-45A6-A1C2-3D51D78DDE7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1064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7FC2E-DF50-452A-9DF4-918953C9CF6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72383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2757F-27F9-44AC-B226-62069C6561B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43725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3A79C-C9AD-40ED-85A0-1AD934EEDB3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98400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92895-F467-4888-A3FE-04BBFFBF836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08319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7C8D8-86FD-4866-B186-D494BE8ACEA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16887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5C762-5540-4418-96AA-A5F16634C42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78494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7F049-46A7-4117-B526-89A69F94471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71472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7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4A63B-AEB0-47B5-9D51-066EF00BBA8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0819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1"/>
          <p:cNvGraphicFramePr>
            <a:graphicFrameLocks noChangeAspect="1"/>
          </p:cNvGraphicFramePr>
          <p:nvPr/>
        </p:nvGraphicFramePr>
        <p:xfrm>
          <a:off x="152400" y="609600"/>
          <a:ext cx="8839200" cy="762000"/>
        </p:xfrm>
        <a:graphic>
          <a:graphicData uri="http://schemas.openxmlformats.org/presentationml/2006/ole">
            <p:oleObj spid="_x0000_s1059" name="Image" r:id="rId16" imgW="22857143" imgH="2819048" progId="">
              <p:embed/>
            </p:oleObj>
          </a:graphicData>
        </a:graphic>
      </p:graphicFrame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95400" y="714375"/>
            <a:ext cx="73152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19800" y="304800"/>
            <a:ext cx="1905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AutoShape 68"/>
          <p:cNvSpPr>
            <a:spLocks noChangeArrowheads="1"/>
          </p:cNvSpPr>
          <p:nvPr/>
        </p:nvSpPr>
        <p:spPr bwMode="auto">
          <a:xfrm>
            <a:off x="152400" y="228600"/>
            <a:ext cx="8839200" cy="632460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30" name="Rectangle 75"/>
          <p:cNvSpPr>
            <a:spLocks noChangeArrowheads="1"/>
          </p:cNvSpPr>
          <p:nvPr/>
        </p:nvSpPr>
        <p:spPr bwMode="gray">
          <a:xfrm>
            <a:off x="228600" y="6553200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en-US" altLang="ko-KR" sz="1000" b="0">
              <a:solidFill>
                <a:schemeClr val="tx1"/>
              </a:solidFill>
            </a:endParaRPr>
          </a:p>
        </p:txBody>
      </p:sp>
      <p:sp>
        <p:nvSpPr>
          <p:cNvPr id="1031" name="Rectangle 76"/>
          <p:cNvSpPr>
            <a:spLocks noChangeArrowheads="1"/>
          </p:cNvSpPr>
          <p:nvPr/>
        </p:nvSpPr>
        <p:spPr bwMode="gray">
          <a:xfrm>
            <a:off x="3200400" y="6553200"/>
            <a:ext cx="2895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sz="1000" b="0">
              <a:solidFill>
                <a:schemeClr val="tx1"/>
              </a:solidFill>
            </a:endParaRPr>
          </a:p>
        </p:txBody>
      </p:sp>
      <p:sp>
        <p:nvSpPr>
          <p:cNvPr id="1101" name="Rectangle 7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781800" y="65532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CC289C5-D43F-4A5B-8488-6738BD0E264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033" name="Picture 83" descr="2008_08_09_D0001"/>
          <p:cNvPicPr>
            <a:picLocks noChangeAspect="1" noChangeArrowheads="1"/>
          </p:cNvPicPr>
          <p:nvPr userDrawn="1"/>
        </p:nvPicPr>
        <p:blipFill>
          <a:blip r:embed="rId17" cstate="print">
            <a:lum bright="58000" contrast="-7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398588"/>
            <a:ext cx="3336925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jpe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" descr="2008_08_09_D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109663"/>
            <a:ext cx="3336925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609600" y="1295400"/>
            <a:ext cx="7696200" cy="28194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4419600" y="2286000"/>
            <a:ext cx="4419600" cy="2667000"/>
          </a:xfrm>
          <a:prstGeom prst="rect">
            <a:avLst/>
          </a:prstGeom>
          <a:noFill/>
          <a:ln w="9525">
            <a:solidFill>
              <a:schemeClr val="hlink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292725" y="4724400"/>
            <a:ext cx="3449638" cy="5334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 sz="2400" dirty="0" smtClean="0">
                <a:ea typeface="HY견고딕" pitchFamily="18" charset="-127"/>
              </a:rPr>
              <a:t>Feb. 14, 2014</a:t>
            </a:r>
            <a:endParaRPr lang="ko-KR" altLang="en-US" sz="2400" dirty="0" smtClean="0">
              <a:ea typeface="HY견고딕" pitchFamily="18" charset="-127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43113" y="1988841"/>
            <a:ext cx="6265391" cy="23762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eaLnBrk="1" hangingPunct="1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50" charset="-127"/>
              </a:rPr>
              <a:t>Cheongpyeong</a:t>
            </a:r>
            <a:b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50" charset="-127"/>
              </a:rPr>
            </a:b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50" charset="-127"/>
              </a:rPr>
              <a:t>World Leaders Workshop OT</a:t>
            </a:r>
            <a:endParaRPr lang="en-US" altLang="ko-KR" sz="5200" b="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9" name="Picture 8" descr="영문_좌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075" y="5157788"/>
            <a:ext cx="39020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200150" y="190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endParaRPr lang="ko-KR" altLang="en-US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435100" y="2874963"/>
            <a:ext cx="5407025" cy="3144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908175" y="2852738"/>
            <a:ext cx="3954463" cy="617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938338" y="5465763"/>
            <a:ext cx="3954462" cy="617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393950" y="3878263"/>
            <a:ext cx="3387725" cy="1190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435100" y="3875088"/>
            <a:ext cx="490538" cy="1190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1420813" y="4492625"/>
            <a:ext cx="533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938338" y="5465763"/>
            <a:ext cx="908050" cy="617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4984750" y="5465763"/>
            <a:ext cx="908050" cy="617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349625" y="5465763"/>
            <a:ext cx="908050" cy="617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856038" y="5465763"/>
            <a:ext cx="581025" cy="617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970088" y="5514975"/>
            <a:ext cx="1347787" cy="5080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바탕" pitchFamily="18" charset="-127"/>
              </a:rPr>
              <a:t>Korean / </a:t>
            </a:r>
          </a:p>
          <a:p>
            <a:pPr eaLnBrk="1" hangingPunct="1"/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바탕" pitchFamily="18" charset="-127"/>
              </a:rPr>
              <a:t>International Office</a:t>
            </a:r>
            <a:endParaRPr lang="en-US" altLang="ko-KR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779838" y="5516563"/>
            <a:ext cx="712787" cy="5080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Education &amp; Planning</a:t>
            </a:r>
          </a:p>
          <a:p>
            <a:pPr algn="l"/>
            <a:endParaRPr lang="en-US" altLang="ko-KR" sz="2400" b="0">
              <a:solidFill>
                <a:schemeClr val="tx1"/>
              </a:solidFill>
              <a:latin typeface="Times New Roman" pitchFamily="18" charset="0"/>
              <a:ea typeface="돋움" pitchFamily="50" charset="-127"/>
              <a:cs typeface="Times New Roman" pitchFamily="18" charset="0"/>
            </a:endParaRPr>
          </a:p>
        </p:txBody>
      </p:sp>
      <p:sp>
        <p:nvSpPr>
          <p:cNvPr id="11279" name="Text Box 15" descr="밝은 상향 대각선"/>
          <p:cNvSpPr txBox="1">
            <a:spLocks noChangeArrowheads="1"/>
          </p:cNvSpPr>
          <p:nvPr/>
        </p:nvSpPr>
        <p:spPr bwMode="auto">
          <a:xfrm>
            <a:off x="2890838" y="4133850"/>
            <a:ext cx="550862" cy="695325"/>
          </a:xfrm>
          <a:prstGeom prst="rect">
            <a:avLst/>
          </a:prstGeom>
          <a:pattFill prst="ltUpDiag">
            <a:fgClr>
              <a:srgbClr val="80808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/>
            <a:endParaRPr lang="en-US" altLang="ko-KR" sz="1400" b="0">
              <a:solidFill>
                <a:schemeClr val="tx1"/>
              </a:solidFill>
              <a:ea typeface="돋움" pitchFamily="50" charset="-127"/>
              <a:cs typeface="Times New Roman" pitchFamily="18" charset="0"/>
            </a:endParaRPr>
          </a:p>
          <a:p>
            <a:pPr algn="l" eaLnBrk="1" hangingPunct="1"/>
            <a:r>
              <a:rPr lang="en-US" altLang="ko-KR" sz="1400" b="0">
                <a:solidFill>
                  <a:schemeClr val="tx1"/>
                </a:solidFill>
                <a:ea typeface="돋움" pitchFamily="50" charset="-127"/>
                <a:cs typeface="Times New Roman" pitchFamily="18" charset="0"/>
              </a:rPr>
              <a:t>   A</a:t>
            </a:r>
          </a:p>
          <a:p>
            <a:pPr algn="l"/>
            <a:endParaRPr lang="en-US" altLang="ko-KR" sz="2400" b="0">
              <a:solidFill>
                <a:schemeClr val="tx1"/>
              </a:solidFill>
              <a:latin typeface="Times New Roman" pitchFamily="18" charset="0"/>
              <a:ea typeface="돋움" pitchFamily="50" charset="-127"/>
              <a:cs typeface="Times New Roman" pitchFamily="18" charset="0"/>
            </a:endParaRPr>
          </a:p>
        </p:txBody>
      </p:sp>
      <p:sp>
        <p:nvSpPr>
          <p:cNvPr id="11280" name="Text Box 16" descr="밝은 상향 대각선"/>
          <p:cNvSpPr txBox="1">
            <a:spLocks noChangeArrowheads="1"/>
          </p:cNvSpPr>
          <p:nvPr/>
        </p:nvSpPr>
        <p:spPr bwMode="auto">
          <a:xfrm>
            <a:off x="4859338" y="4121150"/>
            <a:ext cx="563562" cy="715963"/>
          </a:xfrm>
          <a:prstGeom prst="rect">
            <a:avLst/>
          </a:prstGeom>
          <a:pattFill prst="ltUpDiag">
            <a:fgClr>
              <a:srgbClr val="80808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/>
            <a:endParaRPr lang="en-US" altLang="ko-KR" sz="1400" b="0">
              <a:solidFill>
                <a:schemeClr val="tx1"/>
              </a:solidFill>
              <a:ea typeface="돋움" pitchFamily="50" charset="-127"/>
              <a:cs typeface="Times New Roman" pitchFamily="18" charset="0"/>
            </a:endParaRPr>
          </a:p>
          <a:p>
            <a:pPr algn="l" eaLnBrk="1" hangingPunct="1"/>
            <a:r>
              <a:rPr lang="en-US" altLang="ko-KR" sz="1400" b="0">
                <a:solidFill>
                  <a:schemeClr val="tx1"/>
                </a:solidFill>
                <a:ea typeface="돋움" pitchFamily="50" charset="-127"/>
                <a:cs typeface="Times New Roman" pitchFamily="18" charset="0"/>
              </a:rPr>
              <a:t>    B</a:t>
            </a:r>
          </a:p>
          <a:p>
            <a:pPr algn="l"/>
            <a:endParaRPr lang="en-US" altLang="ko-KR" sz="2400" b="0">
              <a:solidFill>
                <a:schemeClr val="tx1"/>
              </a:solidFill>
              <a:latin typeface="Times New Roman" pitchFamily="18" charset="0"/>
              <a:ea typeface="돋움" pitchFamily="50" charset="-127"/>
              <a:cs typeface="Times New Roman" pitchFamily="18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5330825" y="3284538"/>
            <a:ext cx="792163" cy="5048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/>
            <a:r>
              <a:rPr lang="en-US" altLang="ko-KR" sz="120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consulting room</a:t>
            </a:r>
          </a:p>
          <a:p>
            <a:pPr algn="l"/>
            <a:endParaRPr lang="en-US" altLang="ko-KR" sz="2400" b="0">
              <a:solidFill>
                <a:schemeClr val="tx1"/>
              </a:solidFill>
              <a:latin typeface="Times New Roman" pitchFamily="18" charset="0"/>
              <a:ea typeface="바탕" pitchFamily="18" charset="-127"/>
              <a:cs typeface="Times New Roman" pitchFamily="18" charset="0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994275" y="5526088"/>
            <a:ext cx="885825" cy="5095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20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Japanese Office</a:t>
            </a:r>
            <a:endParaRPr lang="en-US" altLang="ko-KR" sz="1200">
              <a:solidFill>
                <a:schemeClr val="tx1"/>
              </a:solidFill>
              <a:latin typeface="Times New Roman" pitchFamily="18" charset="0"/>
              <a:ea typeface="바탕" pitchFamily="18" charset="-127"/>
              <a:cs typeface="Times New Roman" pitchFamily="18" charset="0"/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4822825" y="2857500"/>
            <a:ext cx="490538" cy="617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3841750" y="2857500"/>
            <a:ext cx="490538" cy="617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2860675" y="2857500"/>
            <a:ext cx="492125" cy="617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1938338" y="2857500"/>
            <a:ext cx="492125" cy="617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1984375" y="2927350"/>
            <a:ext cx="40005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ja-JP" sz="1000" b="0">
                <a:solidFill>
                  <a:schemeClr val="tx1"/>
                </a:solidFill>
                <a:latin typeface="바탕" pitchFamily="18" charset="-127"/>
                <a:ea typeface="MS Mincho" pitchFamily="49" charset="-128"/>
                <a:cs typeface="Times New Roman" pitchFamily="18" charset="0"/>
              </a:rPr>
              <a:t>107</a:t>
            </a:r>
            <a:endParaRPr lang="en-US" altLang="ja-JP" sz="2400" b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2444750" y="2927350"/>
            <a:ext cx="401638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ja-JP" sz="1000" b="0">
                <a:solidFill>
                  <a:schemeClr val="tx1"/>
                </a:solidFill>
                <a:latin typeface="바탕" pitchFamily="18" charset="-127"/>
                <a:ea typeface="MS Mincho" pitchFamily="49" charset="-128"/>
                <a:cs typeface="Times New Roman" pitchFamily="18" charset="0"/>
              </a:rPr>
              <a:t>106</a:t>
            </a:r>
            <a:endParaRPr lang="en-US" altLang="ja-JP" sz="2400" b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2906713" y="2927350"/>
            <a:ext cx="40005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ja-JP" sz="1000" b="0">
                <a:solidFill>
                  <a:schemeClr val="tx1"/>
                </a:solidFill>
                <a:latin typeface="바탕" pitchFamily="18" charset="-127"/>
                <a:ea typeface="MS Mincho" pitchFamily="49" charset="-128"/>
                <a:cs typeface="Times New Roman" pitchFamily="18" charset="0"/>
              </a:rPr>
              <a:t>105</a:t>
            </a:r>
            <a:endParaRPr lang="en-US" altLang="ja-JP" sz="2400" b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3367088" y="2927350"/>
            <a:ext cx="401637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ja-JP" sz="1000" b="0">
                <a:solidFill>
                  <a:schemeClr val="tx1"/>
                </a:solidFill>
                <a:latin typeface="바탕" pitchFamily="18" charset="-127"/>
                <a:ea typeface="MS Mincho" pitchFamily="49" charset="-128"/>
                <a:cs typeface="Times New Roman" pitchFamily="18" charset="0"/>
              </a:rPr>
              <a:t>104</a:t>
            </a:r>
            <a:endParaRPr lang="en-US" altLang="ja-JP" sz="2400" b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3900488" y="2927350"/>
            <a:ext cx="401637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ja-JP" sz="1000" b="0">
                <a:solidFill>
                  <a:schemeClr val="tx1"/>
                </a:solidFill>
                <a:latin typeface="바탕" pitchFamily="18" charset="-127"/>
                <a:ea typeface="MS Mincho" pitchFamily="49" charset="-128"/>
                <a:cs typeface="Times New Roman" pitchFamily="18" charset="0"/>
              </a:rPr>
              <a:t>103</a:t>
            </a:r>
            <a:endParaRPr lang="en-US" altLang="ja-JP" sz="2400" b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4362450" y="2927350"/>
            <a:ext cx="40005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ja-JP" sz="1000" b="0">
                <a:solidFill>
                  <a:schemeClr val="tx1"/>
                </a:solidFill>
                <a:latin typeface="바탕" pitchFamily="18" charset="-127"/>
                <a:ea typeface="MS Mincho" pitchFamily="49" charset="-128"/>
                <a:cs typeface="Times New Roman" pitchFamily="18" charset="0"/>
              </a:rPr>
              <a:t>102</a:t>
            </a:r>
            <a:endParaRPr lang="en-US" altLang="ja-JP" sz="2400" b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4865688" y="2927350"/>
            <a:ext cx="401637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ja-JP" sz="1000" b="0">
                <a:solidFill>
                  <a:schemeClr val="tx1"/>
                </a:solidFill>
                <a:latin typeface="바탕" pitchFamily="18" charset="-127"/>
                <a:ea typeface="MS Mincho" pitchFamily="49" charset="-128"/>
                <a:cs typeface="Times New Roman" pitchFamily="18" charset="0"/>
              </a:rPr>
              <a:t>101</a:t>
            </a:r>
            <a:endParaRPr lang="en-US" altLang="ja-JP" sz="2400" b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1042988" y="3930650"/>
            <a:ext cx="850900" cy="354013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/>
            <a:r>
              <a:rPr lang="en-US" altLang="ko-KR" sz="120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Women’s Restroom</a:t>
            </a:r>
          </a:p>
        </p:txBody>
      </p: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1116013" y="4508500"/>
            <a:ext cx="749300" cy="50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/>
            <a:r>
              <a:rPr lang="en-US" altLang="ko-KR" sz="120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Men’s Restroom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6351588" y="2857500"/>
            <a:ext cx="490537" cy="617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97" name="Rectangle 33"/>
          <p:cNvSpPr>
            <a:spLocks noChangeArrowheads="1"/>
          </p:cNvSpPr>
          <p:nvPr/>
        </p:nvSpPr>
        <p:spPr bwMode="auto">
          <a:xfrm>
            <a:off x="6351588" y="5465763"/>
            <a:ext cx="490537" cy="617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6372225" y="2924175"/>
            <a:ext cx="792163" cy="5080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/>
            <a:r>
              <a:rPr lang="en-US" altLang="ko-KR" sz="110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Women’s Restroom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6372225" y="5516563"/>
            <a:ext cx="722313" cy="508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hangingPunct="1"/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Men</a:t>
            </a:r>
            <a:r>
              <a:rPr lang="en-US" altLang="ko-KR" sz="1200">
                <a:solidFill>
                  <a:schemeClr val="tx1"/>
                </a:solidFill>
                <a:latin typeface="MS PMincho" pitchFamily="18" charset="-128"/>
                <a:ea typeface="MS PMincho" pitchFamily="18" charset="-128"/>
              </a:rPr>
              <a:t>’</a:t>
            </a:r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s Restroom</a:t>
            </a:r>
          </a:p>
          <a:p>
            <a:pPr algn="l" eaLnBrk="1" hangingPunct="1"/>
            <a:endParaRPr lang="en-US" altLang="ko-KR" sz="2400" b="0">
              <a:solidFill>
                <a:schemeClr val="tx1"/>
              </a:solidFill>
              <a:latin typeface="Times New Roman" pitchFamily="18" charset="0"/>
              <a:ea typeface="바탕" pitchFamily="18" charset="-127"/>
              <a:cs typeface="Times New Roman" pitchFamily="18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4110038" y="3875088"/>
            <a:ext cx="0" cy="1190625"/>
          </a:xfrm>
          <a:prstGeom prst="line">
            <a:avLst/>
          </a:prstGeom>
          <a:noFill/>
          <a:ln w="38100" cmpd="dbl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3573463" y="4302125"/>
            <a:ext cx="1204912" cy="5080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endParaRPr lang="en-US" altLang="ko-KR" sz="1000" b="0">
              <a:solidFill>
                <a:schemeClr val="tx1"/>
              </a:solidFill>
              <a:latin typeface="바탕" pitchFamily="18" charset="-127"/>
              <a:ea typeface="바탕" pitchFamily="18" charset="-127"/>
              <a:cs typeface="Times New Roman" pitchFamily="18" charset="0"/>
            </a:endParaRPr>
          </a:p>
          <a:p>
            <a:pPr eaLnBrk="1" hangingPunct="1"/>
            <a:r>
              <a:rPr lang="en-US" altLang="ko-KR" sz="1000" b="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Small Hall</a:t>
            </a:r>
            <a:endParaRPr lang="en-US" altLang="ko-KR" sz="2400" b="0">
              <a:solidFill>
                <a:schemeClr val="tx1"/>
              </a:solidFill>
              <a:latin typeface="Times New Roman" pitchFamily="18" charset="0"/>
              <a:ea typeface="바탕" pitchFamily="18" charset="-127"/>
              <a:cs typeface="Times New Roman" pitchFamily="18" charset="0"/>
            </a:endParaRPr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7138988" y="4130675"/>
            <a:ext cx="1249362" cy="1017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lgDashDotDot"/>
            <a:miter lim="800000"/>
            <a:headEnd/>
            <a:tailEnd/>
          </a:ln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endParaRPr lang="en-US" altLang="ko-KR" sz="1200" b="0">
              <a:solidFill>
                <a:schemeClr val="tx1"/>
              </a:solidFill>
              <a:latin typeface="Times New Roman" pitchFamily="18" charset="0"/>
              <a:ea typeface="바탕" pitchFamily="18" charset="-127"/>
            </a:endParaRPr>
          </a:p>
          <a:p>
            <a:pPr eaLnBrk="1" hangingPunct="1"/>
            <a:r>
              <a:rPr lang="en-US" altLang="ko-KR" sz="1200" b="0">
                <a:solidFill>
                  <a:schemeClr val="tx1"/>
                </a:solidFill>
                <a:latin typeface="Times New Roman" pitchFamily="18" charset="0"/>
                <a:ea typeface="바탕" pitchFamily="18" charset="-127"/>
              </a:rPr>
              <a:t>B Wing faces </a:t>
            </a:r>
          </a:p>
          <a:p>
            <a:pPr eaLnBrk="1" hangingPunct="1"/>
            <a:r>
              <a:rPr lang="en-US" altLang="ko-KR" sz="1200" b="0">
                <a:solidFill>
                  <a:schemeClr val="tx1"/>
                </a:solidFill>
                <a:latin typeface="Times New Roman" pitchFamily="18" charset="0"/>
                <a:ea typeface="바탕" pitchFamily="18" charset="-127"/>
              </a:rPr>
              <a:t>Cheongshim Tower</a:t>
            </a:r>
            <a:endParaRPr lang="en-US" altLang="ko-KR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3038475" y="6364288"/>
            <a:ext cx="2767013" cy="377825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200">
                <a:solidFill>
                  <a:schemeClr val="tx1"/>
                </a:solidFill>
                <a:latin typeface="바탕" pitchFamily="18" charset="-127"/>
                <a:ea typeface="바탕" pitchFamily="18" charset="-127"/>
                <a:cs typeface="Times New Roman" pitchFamily="18" charset="0"/>
              </a:rPr>
              <a:t>C Wing faces the Tree of Love</a:t>
            </a:r>
            <a:endParaRPr lang="en-US" altLang="ko-KR" sz="1200">
              <a:solidFill>
                <a:schemeClr val="tx1"/>
              </a:solidFill>
              <a:latin typeface="Times New Roman" pitchFamily="18" charset="0"/>
              <a:ea typeface="바탕" pitchFamily="18" charset="-127"/>
              <a:cs typeface="Times New Roman" pitchFamily="18" charset="0"/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3924300" y="2205038"/>
            <a:ext cx="2903538" cy="504825"/>
          </a:xfrm>
          <a:prstGeom prst="rect">
            <a:avLst/>
          </a:prstGeom>
          <a:solidFill>
            <a:srgbClr val="FFFFFF"/>
          </a:solidFill>
          <a:ln w="6350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400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D Wing faces </a:t>
            </a:r>
          </a:p>
          <a:p>
            <a:pPr eaLnBrk="1" hangingPunct="1"/>
            <a:r>
              <a:rPr lang="en-US" altLang="ko-KR" sz="1400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Cheongpyeong Lake</a:t>
            </a:r>
            <a:endParaRPr lang="en-US" altLang="ko-KR" sz="1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05" name="Line 41"/>
          <p:cNvSpPr>
            <a:spLocks noChangeShapeType="1"/>
          </p:cNvSpPr>
          <p:nvPr/>
        </p:nvSpPr>
        <p:spPr bwMode="auto">
          <a:xfrm>
            <a:off x="1792288" y="2481263"/>
            <a:ext cx="0" cy="760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306" name="Line 42"/>
          <p:cNvSpPr>
            <a:spLocks noChangeShapeType="1"/>
          </p:cNvSpPr>
          <p:nvPr/>
        </p:nvSpPr>
        <p:spPr bwMode="auto">
          <a:xfrm>
            <a:off x="1792288" y="5767388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307" name="Line 43"/>
          <p:cNvSpPr>
            <a:spLocks noChangeShapeType="1"/>
          </p:cNvSpPr>
          <p:nvPr/>
        </p:nvSpPr>
        <p:spPr bwMode="auto">
          <a:xfrm>
            <a:off x="6156325" y="4581525"/>
            <a:ext cx="533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308" name="Rectangle 44" descr="밝은 수평선"/>
          <p:cNvSpPr>
            <a:spLocks noChangeArrowheads="1"/>
          </p:cNvSpPr>
          <p:nvPr/>
        </p:nvSpPr>
        <p:spPr bwMode="auto">
          <a:xfrm>
            <a:off x="5892800" y="5656263"/>
            <a:ext cx="446088" cy="427037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309" name="Rectangle 45" descr="밝은 수평선"/>
          <p:cNvSpPr>
            <a:spLocks noChangeArrowheads="1"/>
          </p:cNvSpPr>
          <p:nvPr/>
        </p:nvSpPr>
        <p:spPr bwMode="auto">
          <a:xfrm>
            <a:off x="5892800" y="2862263"/>
            <a:ext cx="446088" cy="425450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310" name="Rectangle 46" descr="밝은 수직선"/>
          <p:cNvSpPr>
            <a:spLocks noChangeArrowheads="1"/>
          </p:cNvSpPr>
          <p:nvPr/>
        </p:nvSpPr>
        <p:spPr bwMode="auto">
          <a:xfrm>
            <a:off x="1435100" y="2857500"/>
            <a:ext cx="266700" cy="492125"/>
          </a:xfrm>
          <a:prstGeom prst="rect">
            <a:avLst/>
          </a:prstGeom>
          <a:pattFill prst="ltVert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311" name="Rectangle 47" descr="밝은 수직선"/>
          <p:cNvSpPr>
            <a:spLocks noChangeArrowheads="1"/>
          </p:cNvSpPr>
          <p:nvPr/>
        </p:nvSpPr>
        <p:spPr bwMode="auto">
          <a:xfrm>
            <a:off x="1435100" y="5594350"/>
            <a:ext cx="266700" cy="492125"/>
          </a:xfrm>
          <a:prstGeom prst="rect">
            <a:avLst/>
          </a:prstGeom>
          <a:pattFill prst="ltVert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312" name="Rectangle 48"/>
          <p:cNvSpPr>
            <a:spLocks noChangeArrowheads="1"/>
          </p:cNvSpPr>
          <p:nvPr/>
        </p:nvSpPr>
        <p:spPr bwMode="auto">
          <a:xfrm>
            <a:off x="395288" y="1943100"/>
            <a:ext cx="1841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endParaRPr lang="ko-KR" altLang="en-US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13" name="Rectangle 49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397875" cy="863600"/>
          </a:xfrm>
        </p:spPr>
        <p:txBody>
          <a:bodyPr/>
          <a:lstStyle/>
          <a:p>
            <a:pPr algn="ctr" eaLnBrk="1" hangingPunct="1"/>
            <a:r>
              <a:rPr lang="en-US" altLang="ko-KR" sz="1700" dirty="0" smtClean="0">
                <a:ea typeface="굴림" pitchFamily="50" charset="-127"/>
              </a:rPr>
              <a:t/>
            </a:r>
            <a:br>
              <a:rPr lang="en-US" altLang="ko-KR" sz="1700" dirty="0" smtClean="0">
                <a:ea typeface="굴림" pitchFamily="50" charset="-127"/>
              </a:rPr>
            </a:br>
            <a:r>
              <a:rPr lang="en-US" altLang="ko-KR" sz="1700" dirty="0" smtClean="0">
                <a:ea typeface="굴림" pitchFamily="50" charset="-127"/>
              </a:rPr>
              <a:t> </a:t>
            </a:r>
            <a:r>
              <a:rPr lang="en-US" altLang="ko-KR" sz="2400" dirty="0" smtClean="0">
                <a:ea typeface="굴림" pitchFamily="50" charset="-127"/>
              </a:rPr>
              <a:t>1</a:t>
            </a:r>
            <a:r>
              <a:rPr lang="en-US" altLang="ko-KR" sz="2400" baseline="30000" dirty="0" smtClean="0">
                <a:ea typeface="굴림" pitchFamily="50" charset="-127"/>
              </a:rPr>
              <a:t>st</a:t>
            </a:r>
            <a:r>
              <a:rPr lang="en-US" altLang="ko-KR" sz="2400" dirty="0" smtClean="0">
                <a:ea typeface="굴림" pitchFamily="50" charset="-127"/>
              </a:rPr>
              <a:t> floor  </a:t>
            </a:r>
            <a:r>
              <a:rPr lang="en-US" altLang="ko-KR" sz="1500" dirty="0" smtClean="0">
                <a:ea typeface="굴림" pitchFamily="50" charset="-127"/>
              </a:rPr>
              <a:t>Korean/International Office,   Japanese Office</a:t>
            </a:r>
            <a:br>
              <a:rPr lang="en-US" altLang="ko-KR" sz="1500" dirty="0" smtClean="0">
                <a:ea typeface="굴림" pitchFamily="50" charset="-127"/>
              </a:rPr>
            </a:br>
            <a:r>
              <a:rPr lang="en-US" altLang="ko-KR" sz="1500" dirty="0" smtClean="0">
                <a:ea typeface="굴림" pitchFamily="50" charset="-127"/>
              </a:rPr>
              <a:t>                                     Small Hall (A, B), Consulting Office, VIP rooms (1~7),</a:t>
            </a:r>
            <a:r>
              <a:rPr lang="en-US" altLang="ko-KR" sz="1200" b="0" dirty="0" smtClean="0">
                <a:ea typeface="굴림" pitchFamily="50" charset="-127"/>
              </a:rPr>
              <a:t> </a:t>
            </a:r>
            <a:r>
              <a:rPr lang="en-US" altLang="ko-KR" sz="2400" b="0" dirty="0" smtClean="0">
                <a:ea typeface="굴림" pitchFamily="50" charset="-127"/>
              </a:rPr>
              <a:t/>
            </a:r>
            <a:br>
              <a:rPr lang="en-US" altLang="ko-KR" sz="2400" b="0" dirty="0" smtClean="0">
                <a:ea typeface="굴림" pitchFamily="50" charset="-127"/>
              </a:rPr>
            </a:br>
            <a:endParaRPr lang="ko-KR" altLang="en-US" sz="2400" b="0" dirty="0" smtClean="0">
              <a:ea typeface="굴림" pitchFamily="50" charset="-127"/>
            </a:endParaRPr>
          </a:p>
        </p:txBody>
      </p:sp>
      <p:sp>
        <p:nvSpPr>
          <p:cNvPr id="11314" name="Rectangle 50"/>
          <p:cNvSpPr>
            <a:spLocks noChangeArrowheads="1"/>
          </p:cNvSpPr>
          <p:nvPr/>
        </p:nvSpPr>
        <p:spPr bwMode="gray">
          <a:xfrm>
            <a:off x="1441450" y="5084763"/>
            <a:ext cx="288925" cy="504825"/>
          </a:xfrm>
          <a:prstGeom prst="rect">
            <a:avLst/>
          </a:prstGeom>
          <a:solidFill>
            <a:srgbClr val="FFFF00">
              <a:alpha val="96861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solidFill>
                  <a:schemeClr val="tx1"/>
                </a:solidFill>
              </a:rPr>
              <a:t> </a:t>
            </a:r>
            <a:r>
              <a:rPr lang="en-US" altLang="ko-KR" sz="1200" u="sng">
                <a:solidFill>
                  <a:schemeClr val="tx1"/>
                </a:solidFill>
              </a:rPr>
              <a:t>International Office</a:t>
            </a:r>
            <a:endParaRPr lang="ko-KR" altLang="en-US" sz="1200" u="sng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92150"/>
            <a:ext cx="8686800" cy="577850"/>
          </a:xfrm>
        </p:spPr>
        <p:txBody>
          <a:bodyPr/>
          <a:lstStyle/>
          <a:p>
            <a:pPr algn="r" eaLnBrk="1" hangingPunct="1"/>
            <a:r>
              <a:rPr lang="en-US" altLang="ko-KR" smtClean="0">
                <a:ea typeface="굴림" pitchFamily="50" charset="-127"/>
              </a:rPr>
              <a:t>Basement 2</a:t>
            </a:r>
            <a:r>
              <a:rPr lang="en-US" altLang="ko-KR" baseline="30000" smtClean="0">
                <a:ea typeface="굴림" pitchFamily="50" charset="-127"/>
              </a:rPr>
              <a:t>nd</a:t>
            </a:r>
            <a:r>
              <a:rPr lang="en-US" altLang="ko-KR" smtClean="0">
                <a:ea typeface="굴림" pitchFamily="50" charset="-127"/>
              </a:rPr>
              <a:t> floor</a:t>
            </a:r>
            <a:br>
              <a:rPr lang="en-US" altLang="ko-KR" smtClean="0">
                <a:ea typeface="굴림" pitchFamily="50" charset="-127"/>
              </a:rPr>
            </a:br>
            <a:r>
              <a:rPr lang="en-US" altLang="ko-KR" sz="1700" smtClean="0">
                <a:ea typeface="굴림" pitchFamily="50" charset="-127"/>
              </a:rPr>
              <a:t>Ancestor Liberation Registration Booth,  Seil Travel</a:t>
            </a:r>
          </a:p>
        </p:txBody>
      </p:sp>
      <p:pic>
        <p:nvPicPr>
          <p:cNvPr id="14339" name="Picture 3" descr="IMG_67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921625" cy="5111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580112" y="4768696"/>
            <a:ext cx="3349625" cy="89255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800" u="sng" dirty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Office hours</a:t>
            </a:r>
            <a:r>
              <a:rPr lang="en-US" altLang="ko-KR" sz="2800" dirty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                        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10:00am </a:t>
            </a:r>
            <a:r>
              <a:rPr lang="en-US" altLang="ko-KR" sz="2400" dirty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- </a:t>
            </a:r>
            <a:r>
              <a:rPr lang="en-US" altLang="ko-KR" sz="24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22:00pm</a:t>
            </a:r>
            <a:endParaRPr lang="en-US" altLang="ko-KR" sz="2400" dirty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\\cc-file\FileShare\kroffice\1-진행국\4-진행팀 개인파일\4.문인표\from_TANAKA\祈願書08のコピー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14215"/>
            <a:ext cx="6624735" cy="565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533400"/>
          </a:xfrm>
        </p:spPr>
        <p:txBody>
          <a:bodyPr/>
          <a:lstStyle/>
          <a:p>
            <a:pPr algn="ctr"/>
            <a:r>
              <a:rPr lang="en-US" altLang="ko-KR" sz="3200" dirty="0" smtClean="0">
                <a:solidFill>
                  <a:srgbClr val="92D050"/>
                </a:solidFill>
              </a:rPr>
              <a:t>4. </a:t>
            </a:r>
            <a:r>
              <a:rPr lang="en-US" altLang="ko-KR" sz="3200" dirty="0" err="1" smtClean="0">
                <a:solidFill>
                  <a:srgbClr val="92D050"/>
                </a:solidFill>
              </a:rPr>
              <a:t>Chanyang</a:t>
            </a:r>
            <a:r>
              <a:rPr lang="en-US" altLang="ko-KR" sz="3200" dirty="0" smtClean="0">
                <a:solidFill>
                  <a:srgbClr val="92D050"/>
                </a:solidFill>
              </a:rPr>
              <a:t> </a:t>
            </a:r>
            <a:r>
              <a:rPr lang="en-US" altLang="ko-KR" sz="3200" dirty="0" err="1" smtClean="0">
                <a:solidFill>
                  <a:srgbClr val="92D050"/>
                </a:solidFill>
              </a:rPr>
              <a:t>Yeoksa</a:t>
            </a:r>
            <a:r>
              <a:rPr lang="en-US" altLang="ko-KR" sz="3200" dirty="0" smtClean="0">
                <a:solidFill>
                  <a:srgbClr val="92D050"/>
                </a:solidFill>
              </a:rPr>
              <a:t> Session</a:t>
            </a:r>
            <a:endParaRPr lang="ko-KR" alt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idx="1"/>
          </p:nvPr>
        </p:nvSpPr>
        <p:spPr bwMode="auto">
          <a:xfrm>
            <a:off x="5076056" y="1168152"/>
            <a:ext cx="2952328" cy="20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 marL="0" indent="0" algn="l">
              <a:spcBef>
                <a:spcPct val="20000"/>
              </a:spcBef>
              <a:buNone/>
              <a:defRPr/>
            </a:pPr>
            <a:r>
              <a:rPr lang="en-US" altLang="ja-JP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PGothic" pitchFamily="34" charset="-128"/>
              </a:rPr>
              <a:t>- Piled up like 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PGothic" pitchFamily="34" charset="-128"/>
              </a:rPr>
              <a:t>ant eggs</a:t>
            </a:r>
            <a:r>
              <a:rPr lang="en-US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휴먼모음T" pitchFamily="18" charset="-127"/>
              </a:rPr>
              <a:t> </a:t>
            </a:r>
          </a:p>
          <a:p>
            <a:pPr marL="0" indent="0" algn="l">
              <a:spcBef>
                <a:spcPct val="20000"/>
              </a:spcBef>
              <a:buNone/>
              <a:defRPr/>
            </a:pPr>
            <a:r>
              <a:rPr lang="en-US" altLang="ko-K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휴먼모음T" pitchFamily="18" charset="-127"/>
              </a:rPr>
              <a:t>- They are rooted  all over the body in order</a:t>
            </a:r>
            <a:endParaRPr lang="en-US" altLang="ko-KR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S PGothic" pitchFamily="34" charset="-128"/>
            </a:endParaRPr>
          </a:p>
          <a:p>
            <a:pPr marL="0" indent="0" algn="l">
              <a:spcBef>
                <a:spcPct val="20000"/>
              </a:spcBef>
              <a:buNone/>
              <a:defRPr/>
            </a:pPr>
            <a:r>
              <a:rPr lang="en-US" altLang="ja-JP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PGothic" pitchFamily="34" charset="-128"/>
              </a:rPr>
              <a:t>- Centering 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PGothic" pitchFamily="34" charset="-128"/>
              </a:rPr>
              <a:t>on the </a:t>
            </a:r>
            <a:r>
              <a:rPr lang="en-US" altLang="ko-K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PGothic" pitchFamily="34" charset="-128"/>
              </a:rPr>
              <a:t>most resentful </a:t>
            </a:r>
            <a:r>
              <a:rPr lang="en-US" altLang="ja-JP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PGothic" pitchFamily="34" charset="-128"/>
              </a:rPr>
              <a:t>spirit </a:t>
            </a:r>
            <a:r>
              <a:rPr lang="en-US" altLang="ko-KR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휴먼모음T" pitchFamily="18" charset="-127"/>
              </a:rPr>
              <a:t> </a:t>
            </a:r>
            <a:endParaRPr lang="en-US" altLang="ko-KR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33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\\cc-file\FileShare\kroffice\1-진행국\4-진행팀 개인파일\4.문인표\from_TANAKA\善霊協助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6984776" cy="5924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2064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cc-file\FileShare\kroffice\1-진행국\4-진행팀 개인파일\4.문인표\from_TANAKA\01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2670"/>
            <a:ext cx="3935190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\\cc-file\FileShare\kroffice\1-진행국\4-진행팀 개인파일\4.문인표\from_TANAKA\01_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852936"/>
            <a:ext cx="3647250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5204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c-file\FileShare\kroffice\1-진행국\4-진행팀 개인파일\4.문인표\from_TANAKA\霊分立01 のコピ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52967"/>
            <a:ext cx="6263976" cy="60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403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cc-file\FileShare\kroffice\1-진행국\4-진행팀 개인파일\4.문인표\from_TANAKA\web霊分立のコピ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99" y="620688"/>
            <a:ext cx="7544117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436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바른자세 1"/>
          <p:cNvPicPr>
            <a:picLocks noChangeAspect="1" noChangeArrowheads="1"/>
          </p:cNvPicPr>
          <p:nvPr/>
        </p:nvPicPr>
        <p:blipFill>
          <a:blip r:embed="rId2" cstate="print"/>
          <a:srcRect l="27582" t="-899" r="25608"/>
          <a:stretch>
            <a:fillRect/>
          </a:stretch>
        </p:blipFill>
        <p:spPr bwMode="auto">
          <a:xfrm>
            <a:off x="395536" y="2204864"/>
            <a:ext cx="2304256" cy="318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12" descr="어깨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230366"/>
            <a:ext cx="2592288" cy="316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11" descr="머리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1334" y="2230366"/>
            <a:ext cx="2525121" cy="316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직사각형 12"/>
          <p:cNvSpPr/>
          <p:nvPr/>
        </p:nvSpPr>
        <p:spPr>
          <a:xfrm>
            <a:off x="1218730" y="692696"/>
            <a:ext cx="7529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4. </a:t>
            </a:r>
            <a:r>
              <a:rPr lang="en-US" altLang="ko-K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Chanyang</a:t>
            </a:r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Yeoksa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Session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17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얼굴 2 코"/>
          <p:cNvPicPr>
            <a:picLocks noChangeAspect="1" noChangeArrowheads="1"/>
          </p:cNvPicPr>
          <p:nvPr/>
        </p:nvPicPr>
        <p:blipFill>
          <a:blip r:embed="rId3" cstate="print"/>
          <a:srcRect l="8824" r="11764"/>
          <a:stretch>
            <a:fillRect/>
          </a:stretch>
        </p:blipFill>
        <p:spPr bwMode="auto">
          <a:xfrm>
            <a:off x="395536" y="2276872"/>
            <a:ext cx="2520280" cy="33895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53683842"/>
              </p:ext>
            </p:extLst>
          </p:nvPr>
        </p:nvGraphicFramePr>
        <p:xfrm>
          <a:off x="3275856" y="2276873"/>
          <a:ext cx="2592288" cy="3389596"/>
        </p:xfrm>
        <a:graphic>
          <a:graphicData uri="http://schemas.openxmlformats.org/presentationml/2006/ole">
            <p:oleObj spid="_x0000_s3089" name="Photo Editor 사진" r:id="rId4" imgW="1952898" imgH="1390844" progId="">
              <p:embed/>
            </p:oleObj>
          </a:graphicData>
        </a:graphic>
      </p:graphicFrame>
      <p:sp>
        <p:nvSpPr>
          <p:cNvPr id="4" name="직사각형 3"/>
          <p:cNvSpPr/>
          <p:nvPr/>
        </p:nvSpPr>
        <p:spPr>
          <a:xfrm>
            <a:off x="1218730" y="692696"/>
            <a:ext cx="7529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4. </a:t>
            </a:r>
            <a:r>
              <a:rPr lang="en-US" altLang="ko-K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Chanyang</a:t>
            </a:r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Yeoksa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Session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Picture 22" descr="가슴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276872"/>
            <a:ext cx="2592288" cy="338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3583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배 1"/>
          <p:cNvPicPr>
            <a:picLocks noChangeAspect="1" noChangeArrowheads="1"/>
          </p:cNvPicPr>
          <p:nvPr/>
        </p:nvPicPr>
        <p:blipFill>
          <a:blip r:embed="rId2" cstate="print"/>
          <a:srcRect l="6607" r="5989"/>
          <a:stretch>
            <a:fillRect/>
          </a:stretch>
        </p:blipFill>
        <p:spPr bwMode="auto">
          <a:xfrm>
            <a:off x="313889" y="2204864"/>
            <a:ext cx="2529919" cy="34964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직사각형 7"/>
          <p:cNvSpPr/>
          <p:nvPr/>
        </p:nvSpPr>
        <p:spPr>
          <a:xfrm>
            <a:off x="1218730" y="692696"/>
            <a:ext cx="7529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4. </a:t>
            </a:r>
            <a:r>
              <a:rPr lang="en-US" altLang="ko-K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Chanyang</a:t>
            </a:r>
            <a:r>
              <a:rPr lang="en-US" altLang="ko-K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Yeoksa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Session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9" name="Picture 11" descr="팔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7" y="2218686"/>
            <a:ext cx="2541107" cy="34344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11" descr="다리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204864"/>
            <a:ext cx="2520280" cy="344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32886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ea typeface="굴림" pitchFamily="50" charset="-127"/>
              </a:rPr>
              <a:t>Contents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000125" y="1416050"/>
            <a:ext cx="6164263" cy="660400"/>
            <a:chOff x="630" y="892"/>
            <a:chExt cx="3883" cy="416"/>
          </a:xfrm>
        </p:grpSpPr>
        <p:sp>
          <p:nvSpPr>
            <p:cNvPr id="102405" name="AutoShape 5"/>
            <p:cNvSpPr>
              <a:spLocks noChangeArrowheads="1"/>
            </p:cNvSpPr>
            <p:nvPr/>
          </p:nvSpPr>
          <p:spPr bwMode="gray">
            <a:xfrm>
              <a:off x="870" y="964"/>
              <a:ext cx="3643" cy="27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4137" name="AutoShape 6"/>
            <p:cNvSpPr>
              <a:spLocks noChangeArrowheads="1"/>
            </p:cNvSpPr>
            <p:nvPr/>
          </p:nvSpPr>
          <p:spPr bwMode="gray">
            <a:xfrm>
              <a:off x="630" y="892"/>
              <a:ext cx="432" cy="416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38" name="Text Box 7"/>
            <p:cNvSpPr txBox="1">
              <a:spLocks noChangeArrowheads="1"/>
            </p:cNvSpPr>
            <p:nvPr/>
          </p:nvSpPr>
          <p:spPr bwMode="gray">
            <a:xfrm>
              <a:off x="975" y="970"/>
              <a:ext cx="351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l"/>
              <a:r>
                <a:rPr lang="ko-KR" altLang="en-US" sz="2000" dirty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2000" dirty="0" smtClean="0">
                  <a:latin typeface="HY견고딕" pitchFamily="18" charset="-127"/>
                  <a:ea typeface="HY견고딕" pitchFamily="18" charset="-127"/>
                </a:rPr>
                <a:t>Schedule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39" name="Text Box 8"/>
            <p:cNvSpPr txBox="1">
              <a:spLocks noChangeArrowheads="1"/>
            </p:cNvSpPr>
            <p:nvPr/>
          </p:nvSpPr>
          <p:spPr bwMode="gray">
            <a:xfrm>
              <a:off x="727" y="952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 b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1000125" y="2109788"/>
            <a:ext cx="6884988" cy="685800"/>
            <a:chOff x="630" y="1329"/>
            <a:chExt cx="4337" cy="432"/>
          </a:xfrm>
        </p:grpSpPr>
        <p:sp>
          <p:nvSpPr>
            <p:cNvPr id="102410" name="AutoShape 10"/>
            <p:cNvSpPr>
              <a:spLocks noChangeArrowheads="1"/>
            </p:cNvSpPr>
            <p:nvPr/>
          </p:nvSpPr>
          <p:spPr bwMode="gray">
            <a:xfrm>
              <a:off x="870" y="1404"/>
              <a:ext cx="3643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4133" name="AutoShape 11"/>
            <p:cNvSpPr>
              <a:spLocks noChangeArrowheads="1"/>
            </p:cNvSpPr>
            <p:nvPr/>
          </p:nvSpPr>
          <p:spPr bwMode="gray">
            <a:xfrm>
              <a:off x="630" y="1329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34" name="Text Box 12"/>
            <p:cNvSpPr txBox="1">
              <a:spLocks noChangeArrowheads="1"/>
            </p:cNvSpPr>
            <p:nvPr/>
          </p:nvSpPr>
          <p:spPr bwMode="gray">
            <a:xfrm>
              <a:off x="1014" y="1439"/>
              <a:ext cx="39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l"/>
              <a:r>
                <a:rPr lang="en-US" altLang="ko-KR" sz="2000" dirty="0" smtClean="0">
                  <a:latin typeface="HY견고딕" pitchFamily="18" charset="-127"/>
                  <a:ea typeface="HY견고딕" pitchFamily="18" charset="-127"/>
                </a:rPr>
                <a:t>Understanding </a:t>
              </a:r>
              <a:r>
                <a:rPr lang="en-US" altLang="ko-KR" sz="2000" dirty="0">
                  <a:latin typeface="HY견고딕" pitchFamily="18" charset="-127"/>
                  <a:ea typeface="HY견고딕" pitchFamily="18" charset="-127"/>
                </a:rPr>
                <a:t>of Cheongpyeong </a:t>
              </a:r>
              <a:r>
                <a:rPr lang="en-US" altLang="ko-KR" sz="2000" dirty="0" smtClean="0">
                  <a:latin typeface="HY견고딕" pitchFamily="18" charset="-127"/>
                  <a:ea typeface="HY견고딕" pitchFamily="18" charset="-127"/>
                </a:rPr>
                <a:t>Works</a:t>
              </a:r>
              <a:endParaRPr lang="en-US" altLang="ko-KR" sz="20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35" name="Text Box 13"/>
            <p:cNvSpPr txBox="1">
              <a:spLocks noChangeArrowheads="1"/>
            </p:cNvSpPr>
            <p:nvPr/>
          </p:nvSpPr>
          <p:spPr bwMode="gray">
            <a:xfrm>
              <a:off x="721" y="1379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 b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1000125" y="2824163"/>
            <a:ext cx="6164263" cy="685800"/>
            <a:chOff x="630" y="1779"/>
            <a:chExt cx="3883" cy="432"/>
          </a:xfrm>
        </p:grpSpPr>
        <p:sp>
          <p:nvSpPr>
            <p:cNvPr id="102415" name="AutoShape 15"/>
            <p:cNvSpPr>
              <a:spLocks noChangeArrowheads="1"/>
            </p:cNvSpPr>
            <p:nvPr/>
          </p:nvSpPr>
          <p:spPr bwMode="gray">
            <a:xfrm>
              <a:off x="870" y="1854"/>
              <a:ext cx="3643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4129" name="AutoShape 16"/>
            <p:cNvSpPr>
              <a:spLocks noChangeArrowheads="1"/>
            </p:cNvSpPr>
            <p:nvPr/>
          </p:nvSpPr>
          <p:spPr bwMode="gray">
            <a:xfrm>
              <a:off x="630" y="1779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30" name="Text Box 17"/>
            <p:cNvSpPr txBox="1">
              <a:spLocks noChangeArrowheads="1"/>
            </p:cNvSpPr>
            <p:nvPr/>
          </p:nvSpPr>
          <p:spPr bwMode="gray">
            <a:xfrm>
              <a:off x="1014" y="1873"/>
              <a:ext cx="349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l"/>
              <a:r>
                <a:rPr lang="en-US" altLang="ko-KR" sz="1600" dirty="0" err="1" smtClean="0">
                  <a:latin typeface="HY견고딕" pitchFamily="18" charset="-127"/>
                  <a:ea typeface="HY견고딕" pitchFamily="18" charset="-127"/>
                </a:rPr>
                <a:t>Cheongpyeong</a:t>
              </a:r>
              <a:r>
                <a:rPr lang="en-US" altLang="ko-KR" sz="1600" dirty="0" smtClean="0">
                  <a:latin typeface="HY견고딕" pitchFamily="18" charset="-127"/>
                  <a:ea typeface="HY견고딕" pitchFamily="18" charset="-127"/>
                </a:rPr>
                <a:t> Heaven and Earth Training Center </a:t>
              </a:r>
              <a:endParaRPr lang="en-US" altLang="ko-KR" sz="16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31" name="Text Box 18"/>
            <p:cNvSpPr txBox="1">
              <a:spLocks noChangeArrowheads="1"/>
            </p:cNvSpPr>
            <p:nvPr/>
          </p:nvSpPr>
          <p:spPr bwMode="gray">
            <a:xfrm>
              <a:off x="721" y="1829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 b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sp>
        <p:nvSpPr>
          <p:cNvPr id="102420" name="AutoShape 20"/>
          <p:cNvSpPr>
            <a:spLocks noChangeArrowheads="1"/>
          </p:cNvSpPr>
          <p:nvPr/>
        </p:nvSpPr>
        <p:spPr bwMode="gray">
          <a:xfrm>
            <a:off x="1381125" y="3692525"/>
            <a:ext cx="5783263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21176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103" name="AutoShape 21"/>
          <p:cNvSpPr>
            <a:spLocks noChangeArrowheads="1"/>
          </p:cNvSpPr>
          <p:nvPr/>
        </p:nvSpPr>
        <p:spPr bwMode="gray">
          <a:xfrm>
            <a:off x="1000125" y="3573463"/>
            <a:ext cx="685800" cy="685800"/>
          </a:xfrm>
          <a:prstGeom prst="diamond">
            <a:avLst/>
          </a:prstGeom>
          <a:solidFill>
            <a:schemeClr val="folHlink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04" name="Text Box 22"/>
          <p:cNvSpPr txBox="1">
            <a:spLocks noChangeArrowheads="1"/>
          </p:cNvSpPr>
          <p:nvPr/>
        </p:nvSpPr>
        <p:spPr bwMode="gray">
          <a:xfrm>
            <a:off x="1558925" y="3722688"/>
            <a:ext cx="4021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/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err="1" smtClean="0">
                <a:latin typeface="HY견고딕" pitchFamily="18" charset="-127"/>
                <a:ea typeface="HY견고딕" pitchFamily="18" charset="-127"/>
              </a:rPr>
              <a:t>Chanyang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err="1" smtClean="0">
                <a:latin typeface="HY견고딕" pitchFamily="18" charset="-127"/>
                <a:ea typeface="HY견고딕" pitchFamily="18" charset="-127"/>
              </a:rPr>
              <a:t>Yeoksa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Session</a:t>
            </a:r>
            <a:endParaRPr lang="en-US" altLang="ko-KR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05" name="Text Box 23"/>
          <p:cNvSpPr txBox="1">
            <a:spLocks noChangeArrowheads="1"/>
          </p:cNvSpPr>
          <p:nvPr/>
        </p:nvSpPr>
        <p:spPr bwMode="gray">
          <a:xfrm>
            <a:off x="1144588" y="3652838"/>
            <a:ext cx="37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r>
              <a:rPr lang="en-US" altLang="ko-KR" sz="2400" b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</a:t>
            </a:r>
          </a:p>
        </p:txBody>
      </p: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1647825" y="4308475"/>
            <a:ext cx="5516563" cy="685800"/>
            <a:chOff x="1038" y="2714"/>
            <a:chExt cx="3475" cy="432"/>
          </a:xfrm>
        </p:grpSpPr>
        <p:sp>
          <p:nvSpPr>
            <p:cNvPr id="102428" name="AutoShape 28"/>
            <p:cNvSpPr>
              <a:spLocks noChangeArrowheads="1"/>
            </p:cNvSpPr>
            <p:nvPr/>
          </p:nvSpPr>
          <p:spPr bwMode="gray">
            <a:xfrm>
              <a:off x="1278" y="2789"/>
              <a:ext cx="323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44314"/>
                    <a:invGamma/>
                  </a:schemeClr>
                </a:gs>
                <a:gs pos="100000">
                  <a:schemeClr val="tx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4125" name="AutoShape 29"/>
            <p:cNvSpPr>
              <a:spLocks noChangeArrowheads="1"/>
            </p:cNvSpPr>
            <p:nvPr/>
          </p:nvSpPr>
          <p:spPr bwMode="gray">
            <a:xfrm>
              <a:off x="1038" y="2714"/>
              <a:ext cx="432" cy="432"/>
            </a:xfrm>
            <a:prstGeom prst="diamond">
              <a:avLst/>
            </a:prstGeom>
            <a:solidFill>
              <a:schemeClr val="tx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26" name="Text Box 30"/>
            <p:cNvSpPr txBox="1">
              <a:spLocks noChangeArrowheads="1"/>
            </p:cNvSpPr>
            <p:nvPr/>
          </p:nvSpPr>
          <p:spPr bwMode="gray">
            <a:xfrm>
              <a:off x="1422" y="2808"/>
              <a:ext cx="2048" cy="25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l"/>
              <a:r>
                <a:rPr lang="ko-KR" altLang="en-US" sz="2000" dirty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2000" dirty="0" smtClean="0">
                  <a:latin typeface="HY견고딕" pitchFamily="18" charset="-127"/>
                  <a:ea typeface="HY견고딕" pitchFamily="18" charset="-127"/>
                </a:rPr>
                <a:t>Holy Ground Prayer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gray">
            <a:xfrm>
              <a:off x="1129" y="2764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 b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5</a:t>
              </a:r>
            </a:p>
          </p:txBody>
        </p:sp>
      </p:grp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647825" y="5048250"/>
            <a:ext cx="5516563" cy="685800"/>
            <a:chOff x="1038" y="3180"/>
            <a:chExt cx="3475" cy="432"/>
          </a:xfrm>
        </p:grpSpPr>
        <p:sp>
          <p:nvSpPr>
            <p:cNvPr id="4120" name="AutoShape 36"/>
            <p:cNvSpPr>
              <a:spLocks noChangeArrowheads="1"/>
            </p:cNvSpPr>
            <p:nvPr/>
          </p:nvSpPr>
          <p:spPr bwMode="gray">
            <a:xfrm>
              <a:off x="1278" y="3255"/>
              <a:ext cx="323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50000">
                  <a:srgbClr val="E88E8E"/>
                </a:gs>
                <a:gs pos="100000">
                  <a:srgbClr val="CC0000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21" name="AutoShape 37"/>
            <p:cNvSpPr>
              <a:spLocks noChangeArrowheads="1"/>
            </p:cNvSpPr>
            <p:nvPr/>
          </p:nvSpPr>
          <p:spPr bwMode="gray">
            <a:xfrm>
              <a:off x="1038" y="3180"/>
              <a:ext cx="432" cy="432"/>
            </a:xfrm>
            <a:prstGeom prst="diamond">
              <a:avLst/>
            </a:prstGeom>
            <a:solidFill>
              <a:srgbClr val="CC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22" name="Text Box 38"/>
            <p:cNvSpPr txBox="1">
              <a:spLocks noChangeArrowheads="1"/>
            </p:cNvSpPr>
            <p:nvPr/>
          </p:nvSpPr>
          <p:spPr bwMode="gray">
            <a:xfrm>
              <a:off x="1452" y="3274"/>
              <a:ext cx="2607" cy="252"/>
            </a:xfrm>
            <a:prstGeom prst="rect">
              <a:avLst/>
            </a:prstGeom>
            <a:solidFill>
              <a:srgbClr val="CC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l"/>
              <a:r>
                <a:rPr lang="en-US" altLang="ko-KR" sz="2000" dirty="0" err="1" smtClean="0">
                  <a:latin typeface="HY견고딕" pitchFamily="18" charset="-127"/>
                  <a:ea typeface="HY견고딕" pitchFamily="18" charset="-127"/>
                </a:rPr>
                <a:t>Jeongshim</a:t>
              </a:r>
              <a:r>
                <a:rPr lang="en-US" altLang="ko-KR" sz="2000" dirty="0" smtClean="0">
                  <a:latin typeface="HY견고딕" pitchFamily="18" charset="-127"/>
                  <a:ea typeface="HY견고딕" pitchFamily="18" charset="-127"/>
                </a:rPr>
                <a:t> Won Prayer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23" name="Text Box 39"/>
            <p:cNvSpPr txBox="1">
              <a:spLocks noChangeArrowheads="1"/>
            </p:cNvSpPr>
            <p:nvPr/>
          </p:nvSpPr>
          <p:spPr bwMode="gray">
            <a:xfrm>
              <a:off x="1129" y="3230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 b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6</a:t>
              </a:r>
            </a:p>
          </p:txBody>
        </p: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1647825" y="5767388"/>
            <a:ext cx="5516563" cy="685800"/>
            <a:chOff x="1038" y="3633"/>
            <a:chExt cx="3475" cy="432"/>
          </a:xfrm>
        </p:grpSpPr>
        <p:sp>
          <p:nvSpPr>
            <p:cNvPr id="4116" name="AutoShape 43"/>
            <p:cNvSpPr>
              <a:spLocks noChangeArrowheads="1"/>
            </p:cNvSpPr>
            <p:nvPr/>
          </p:nvSpPr>
          <p:spPr bwMode="gray">
            <a:xfrm>
              <a:off x="1278" y="3708"/>
              <a:ext cx="323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FF"/>
                </a:gs>
                <a:gs pos="50000">
                  <a:srgbClr val="EC9EFF"/>
                </a:gs>
                <a:gs pos="100000">
                  <a:srgbClr val="CC00FF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17" name="AutoShape 44"/>
            <p:cNvSpPr>
              <a:spLocks noChangeArrowheads="1"/>
            </p:cNvSpPr>
            <p:nvPr/>
          </p:nvSpPr>
          <p:spPr bwMode="gray">
            <a:xfrm>
              <a:off x="1038" y="3633"/>
              <a:ext cx="432" cy="432"/>
            </a:xfrm>
            <a:prstGeom prst="diamond">
              <a:avLst/>
            </a:prstGeom>
            <a:solidFill>
              <a:srgbClr val="CC00FF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18" name="Text Box 45"/>
            <p:cNvSpPr txBox="1">
              <a:spLocks noChangeArrowheads="1"/>
            </p:cNvSpPr>
            <p:nvPr/>
          </p:nvSpPr>
          <p:spPr bwMode="gray">
            <a:xfrm>
              <a:off x="1414" y="3727"/>
              <a:ext cx="1738" cy="250"/>
            </a:xfrm>
            <a:prstGeom prst="rect">
              <a:avLst/>
            </a:prstGeom>
            <a:solidFill>
              <a:srgbClr val="CC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l"/>
              <a:r>
                <a:rPr lang="ko-KR" altLang="en-US" sz="2000" dirty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2000" dirty="0" smtClean="0">
                  <a:latin typeface="HY견고딕" pitchFamily="18" charset="-127"/>
                  <a:ea typeface="HY견고딕" pitchFamily="18" charset="-127"/>
                </a:rPr>
                <a:t>Bath House</a:t>
              </a:r>
              <a:endParaRPr lang="en-US" altLang="ko-KR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19" name="Text Box 46"/>
            <p:cNvSpPr txBox="1">
              <a:spLocks noChangeArrowheads="1"/>
            </p:cNvSpPr>
            <p:nvPr/>
          </p:nvSpPr>
          <p:spPr bwMode="gray">
            <a:xfrm>
              <a:off x="1137" y="3699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 b="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7</a:t>
              </a:r>
            </a:p>
          </p:txBody>
        </p:sp>
      </p:grpSp>
      <p:sp>
        <p:nvSpPr>
          <p:cNvPr id="4111" name="Text Box 63"/>
          <p:cNvSpPr txBox="1">
            <a:spLocks noChangeArrowheads="1"/>
          </p:cNvSpPr>
          <p:nvPr/>
        </p:nvSpPr>
        <p:spPr bwMode="gray">
          <a:xfrm>
            <a:off x="4211638" y="2997200"/>
            <a:ext cx="299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/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13" name="Text Box 66"/>
          <p:cNvSpPr txBox="1">
            <a:spLocks noChangeArrowheads="1"/>
          </p:cNvSpPr>
          <p:nvPr/>
        </p:nvSpPr>
        <p:spPr bwMode="gray">
          <a:xfrm>
            <a:off x="4627563" y="4437063"/>
            <a:ext cx="2627312" cy="3667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/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14" name="Text Box 67"/>
          <p:cNvSpPr txBox="1">
            <a:spLocks noChangeArrowheads="1"/>
          </p:cNvSpPr>
          <p:nvPr/>
        </p:nvSpPr>
        <p:spPr bwMode="gray">
          <a:xfrm>
            <a:off x="5203825" y="5229225"/>
            <a:ext cx="2089150" cy="366713"/>
          </a:xfrm>
          <a:prstGeom prst="rect">
            <a:avLst/>
          </a:prstGeom>
          <a:solidFill>
            <a:srgbClr val="CC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/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15" name="Text Box 68"/>
          <p:cNvSpPr txBox="1">
            <a:spLocks noChangeArrowheads="1"/>
          </p:cNvSpPr>
          <p:nvPr/>
        </p:nvSpPr>
        <p:spPr bwMode="gray">
          <a:xfrm>
            <a:off x="5819775" y="5949950"/>
            <a:ext cx="1511300" cy="366713"/>
          </a:xfrm>
          <a:prstGeom prst="rect">
            <a:avLst/>
          </a:prstGeom>
          <a:solidFill>
            <a:srgbClr val="CC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/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5. </a:t>
            </a:r>
            <a:r>
              <a:rPr lang="en-US" altLang="ko-KR" sz="2600" dirty="0" smtClean="0">
                <a:ea typeface="HY견고딕" pitchFamily="18" charset="-127"/>
              </a:rPr>
              <a:t>Holy Ground Prayer</a:t>
            </a:r>
            <a:endParaRPr lang="ko-KR" altLang="en-US" sz="2600" dirty="0" smtClean="0">
              <a:ea typeface="HY견고딕" pitchFamily="18" charset="-127"/>
            </a:endParaRP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gray">
          <a:xfrm>
            <a:off x="611188" y="1557338"/>
            <a:ext cx="144462" cy="295116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25967" name="Text Box 15"/>
          <p:cNvSpPr txBox="1">
            <a:spLocks noChangeArrowheads="1"/>
          </p:cNvSpPr>
          <p:nvPr/>
        </p:nvSpPr>
        <p:spPr bwMode="gray">
          <a:xfrm>
            <a:off x="1042988" y="1916113"/>
            <a:ext cx="7416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lang="en-US" altLang="ko-KR" sz="2400">
                <a:solidFill>
                  <a:schemeClr val="tx1"/>
                </a:solidFill>
              </a:rPr>
              <a:t>To bring back love, Shimjeong (heart), all things, loyalty, blessing and new life lost by the human fall, through sincere prayer, thereby engraft into the lineage of God. </a:t>
            </a:r>
          </a:p>
          <a:p>
            <a:pPr algn="l" eaLnBrk="1" latinLnBrk="1" hangingPunct="1"/>
            <a:endParaRPr lang="en-US" altLang="ko-KR" sz="240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5968" name="Text Box 16"/>
          <p:cNvSpPr txBox="1">
            <a:spLocks noChangeArrowheads="1"/>
          </p:cNvSpPr>
          <p:nvPr/>
        </p:nvSpPr>
        <p:spPr bwMode="gray">
          <a:xfrm>
            <a:off x="1042988" y="4051300"/>
            <a:ext cx="7632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lang="en-US" altLang="ko-KR" sz="2400">
                <a:solidFill>
                  <a:schemeClr val="tx1"/>
                </a:solidFill>
              </a:rPr>
              <a:t>When you offer a prayer at the holy ground, angels assist you to live a blessed life by separating evil spirits living inside your bodies &amp; disturbing your true life.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</a:pPr>
            <a:endParaRPr lang="en-US" altLang="ko-KR" sz="240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6" grpId="0" animBg="1"/>
      <p:bldP spid="125967" grpId="0"/>
      <p:bldP spid="1259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5. </a:t>
            </a:r>
            <a:r>
              <a:rPr lang="en-US" altLang="ko-KR" sz="2600" dirty="0" smtClean="0">
                <a:ea typeface="HY견고딕" pitchFamily="18" charset="-127"/>
              </a:rPr>
              <a:t>Holy Ground Prayer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-541338" y="1341438"/>
            <a:ext cx="3313113" cy="1965325"/>
            <a:chOff x="-114" y="935"/>
            <a:chExt cx="2087" cy="1238"/>
          </a:xfrm>
        </p:grpSpPr>
        <p:sp>
          <p:nvSpPr>
            <p:cNvPr id="131114" name="Oval 42"/>
            <p:cNvSpPr>
              <a:spLocks noChangeArrowheads="1"/>
            </p:cNvSpPr>
            <p:nvPr/>
          </p:nvSpPr>
          <p:spPr bwMode="auto">
            <a:xfrm rot="-2209675">
              <a:off x="-114" y="935"/>
              <a:ext cx="2087" cy="1238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shade val="55686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wrap="none" lIns="87313" tIns="44450" rIns="87313" bIns="44450" anchor="ctr"/>
            <a:lstStyle/>
            <a:p>
              <a:pPr>
                <a:defRPr/>
              </a:pPr>
              <a:endParaRPr lang="ko-KR" altLang="en-US"/>
            </a:p>
          </p:txBody>
        </p:sp>
        <p:grpSp>
          <p:nvGrpSpPr>
            <p:cNvPr id="27658" name="Group 43"/>
            <p:cNvGrpSpPr>
              <a:grpSpLocks/>
            </p:cNvGrpSpPr>
            <p:nvPr/>
          </p:nvGrpSpPr>
          <p:grpSpPr bwMode="auto">
            <a:xfrm rot="-2220000">
              <a:off x="324" y="1086"/>
              <a:ext cx="1251" cy="885"/>
              <a:chOff x="415" y="1060"/>
              <a:chExt cx="696" cy="698"/>
            </a:xfrm>
          </p:grpSpPr>
          <p:sp>
            <p:nvSpPr>
              <p:cNvPr id="27660" name="Oval 44"/>
              <p:cNvSpPr>
                <a:spLocks noChangeArrowheads="1"/>
              </p:cNvSpPr>
              <p:nvPr/>
            </p:nvSpPr>
            <p:spPr bwMode="gray">
              <a:xfrm>
                <a:off x="415" y="1060"/>
                <a:ext cx="696" cy="698"/>
              </a:xfrm>
              <a:prstGeom prst="ellipse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27661" name="Oval 45"/>
              <p:cNvSpPr>
                <a:spLocks noChangeArrowheads="1"/>
              </p:cNvSpPr>
              <p:nvPr/>
            </p:nvSpPr>
            <p:spPr bwMode="gray">
              <a:xfrm>
                <a:off x="424" y="1069"/>
                <a:ext cx="680" cy="680"/>
              </a:xfrm>
              <a:prstGeom prst="ellipse">
                <a:avLst/>
              </a:prstGeom>
              <a:gradFill rotWithShape="1">
                <a:gsLst>
                  <a:gs pos="0">
                    <a:srgbClr val="FF6600">
                      <a:alpha val="0"/>
                    </a:srgbClr>
                  </a:gs>
                  <a:gs pos="100000">
                    <a:srgbClr val="FFCAA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27662" name="Oval 46"/>
              <p:cNvSpPr>
                <a:spLocks noChangeArrowheads="1"/>
              </p:cNvSpPr>
              <p:nvPr/>
            </p:nvSpPr>
            <p:spPr bwMode="gray">
              <a:xfrm>
                <a:off x="440" y="1091"/>
                <a:ext cx="647" cy="636"/>
              </a:xfrm>
              <a:prstGeom prst="ellipse">
                <a:avLst/>
              </a:prstGeom>
              <a:gradFill rotWithShape="1">
                <a:gsLst>
                  <a:gs pos="0">
                    <a:srgbClr val="CA5100"/>
                  </a:gs>
                  <a:gs pos="100000">
                    <a:srgbClr val="FF660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27663" name="Oval 47"/>
              <p:cNvSpPr>
                <a:spLocks noChangeArrowheads="1"/>
              </p:cNvSpPr>
              <p:nvPr/>
            </p:nvSpPr>
            <p:spPr bwMode="gray">
              <a:xfrm>
                <a:off x="476" y="1071"/>
                <a:ext cx="576" cy="51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660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27659" name="Rectangle 48"/>
            <p:cNvSpPr>
              <a:spLocks noChangeArrowheads="1"/>
            </p:cNvSpPr>
            <p:nvPr/>
          </p:nvSpPr>
          <p:spPr bwMode="auto">
            <a:xfrm>
              <a:off x="581" y="1198"/>
              <a:ext cx="826" cy="69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latinLnBrk="1" hangingPunct="1"/>
              <a:r>
                <a:rPr kumimoji="1" lang="en-US" altLang="ko-KR" sz="240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Why do </a:t>
              </a:r>
            </a:p>
            <a:p>
              <a:pPr algn="l" eaLnBrk="1" latinLnBrk="1" hangingPunct="1"/>
              <a:r>
                <a:rPr kumimoji="1" lang="en-US" altLang="ko-KR" sz="240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we need</a:t>
              </a:r>
            </a:p>
            <a:p>
              <a:pPr algn="l" eaLnBrk="1" latinLnBrk="1" hangingPunct="1"/>
              <a:r>
                <a:rPr kumimoji="1" lang="en-US" altLang="ko-KR" sz="240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rPr>
                <a:t>to go?</a:t>
              </a:r>
            </a:p>
          </p:txBody>
        </p:sp>
      </p:grpSp>
      <p:sp>
        <p:nvSpPr>
          <p:cNvPr id="131123" name="AutoShape 51"/>
          <p:cNvSpPr>
            <a:spLocks noChangeArrowheads="1"/>
          </p:cNvSpPr>
          <p:nvPr/>
        </p:nvSpPr>
        <p:spPr bwMode="auto">
          <a:xfrm>
            <a:off x="2195513" y="2924175"/>
            <a:ext cx="2897187" cy="3527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31124" name="AutoShape 52"/>
          <p:cNvSpPr>
            <a:spLocks noChangeArrowheads="1"/>
          </p:cNvSpPr>
          <p:nvPr/>
        </p:nvSpPr>
        <p:spPr bwMode="auto">
          <a:xfrm>
            <a:off x="5580063" y="1557338"/>
            <a:ext cx="3095625" cy="3527425"/>
          </a:xfrm>
          <a:prstGeom prst="roundRect">
            <a:avLst>
              <a:gd name="adj" fmla="val 16667"/>
            </a:avLst>
          </a:prstGeom>
          <a:solidFill>
            <a:srgbClr val="000099">
              <a:alpha val="76077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31126" name="Text Box 54"/>
          <p:cNvSpPr txBox="1">
            <a:spLocks noChangeArrowheads="1"/>
          </p:cNvSpPr>
          <p:nvPr/>
        </p:nvSpPr>
        <p:spPr bwMode="gray">
          <a:xfrm>
            <a:off x="5613400" y="1585913"/>
            <a:ext cx="302418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altLang="ko-KR" sz="2200">
                <a:solidFill>
                  <a:schemeClr val="bg1"/>
                </a:solidFill>
              </a:rPr>
              <a:t>Therefore, we pray, after grasping visible trees and water.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altLang="ko-KR" sz="2200">
                <a:solidFill>
                  <a:schemeClr val="bg1"/>
                </a:solidFill>
              </a:rPr>
              <a:t>It is inheriting and engrafting love, Shimjeong (heart), all things, loyalty, blessing and new life which you want to recover.</a:t>
            </a:r>
          </a:p>
        </p:txBody>
      </p:sp>
      <p:sp>
        <p:nvSpPr>
          <p:cNvPr id="131127" name="Text Box 55"/>
          <p:cNvSpPr txBox="1">
            <a:spLocks noChangeArrowheads="1"/>
          </p:cNvSpPr>
          <p:nvPr/>
        </p:nvSpPr>
        <p:spPr bwMode="gray">
          <a:xfrm>
            <a:off x="2195513" y="2997200"/>
            <a:ext cx="2951162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400">
                <a:solidFill>
                  <a:schemeClr val="bg1"/>
                </a:solidFill>
              </a:rPr>
              <a:t>We must bring back love, Shimjeong (heart), all things, loyalty, blessing and life lost by the human fall, but it is ambiguous to get back from nothing</a:t>
            </a:r>
            <a:r>
              <a:rPr lang="en-US" altLang="ko-KR" sz="24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1128" name="Freeform 56"/>
          <p:cNvSpPr>
            <a:spLocks/>
          </p:cNvSpPr>
          <p:nvPr/>
        </p:nvSpPr>
        <p:spPr bwMode="gray">
          <a:xfrm rot="16200000" flipH="1">
            <a:off x="5400675" y="4976813"/>
            <a:ext cx="936625" cy="129540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23" grpId="0" animBg="1"/>
      <p:bldP spid="131124" grpId="0" animBg="1"/>
      <p:bldP spid="131126" grpId="0"/>
      <p:bldP spid="131127" grpId="0"/>
      <p:bldP spid="1311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사랑나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417638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ea typeface="HY견고딕" pitchFamily="18" charset="-127"/>
              </a:rPr>
              <a:t>Tree of Love - sallow tree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50825" y="6348413"/>
            <a:ext cx="8713788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  The Place where the angels that came to separate evil spirits stay.</a:t>
            </a:r>
            <a:endParaRPr lang="ko-KR" altLang="en-US" sz="200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450975" y="1417638"/>
            <a:ext cx="6589713" cy="4891087"/>
          </a:xfrm>
          <a:prstGeom prst="rect">
            <a:avLst/>
          </a:prstGeom>
          <a:noFill/>
          <a:ln w="38100" algn="ctr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심정나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04938"/>
            <a:ext cx="6551613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714375"/>
            <a:ext cx="7848600" cy="533400"/>
          </a:xfrm>
        </p:spPr>
        <p:txBody>
          <a:bodyPr/>
          <a:lstStyle/>
          <a:p>
            <a:pPr eaLnBrk="1" hangingPunct="1"/>
            <a:r>
              <a:rPr lang="en-US" altLang="ko-KR" sz="2400" smtClean="0">
                <a:ea typeface="HY견고딕" pitchFamily="18" charset="-127"/>
              </a:rPr>
              <a:t>Tree of Shimjeong (Heart) –mulberry tree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55650" y="6156325"/>
            <a:ext cx="76327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  Place where we can forgive sinners in God</a:t>
            </a:r>
            <a:r>
              <a:rPr lang="en-US" altLang="ko-KR" sz="2000">
                <a:latin typeface="Times New Roman" pitchFamily="18" charset="0"/>
                <a:ea typeface="HY헤드라인M" pitchFamily="18" charset="-127"/>
              </a:rPr>
              <a:t>’</a:t>
            </a: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s shimjeong and  repent  my sins of violation of the heart</a:t>
            </a:r>
            <a:endParaRPr lang="ko-KR" altLang="en-US" sz="200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476375" y="1341438"/>
            <a:ext cx="6589713" cy="4891087"/>
          </a:xfrm>
          <a:prstGeom prst="rect">
            <a:avLst/>
          </a:prstGeom>
          <a:noFill/>
          <a:ln w="38100" algn="ctr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G_01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6551613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HY견고딕" pitchFamily="18" charset="-127"/>
              </a:rPr>
              <a:t>Tree of All Things – chestnut tree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4213" y="6156325"/>
            <a:ext cx="7956550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  Place where abundant blessing of all things can be received through heaven</a:t>
            </a:r>
            <a:r>
              <a:rPr lang="en-US" altLang="ko-KR" sz="2000">
                <a:latin typeface="Times New Roman" pitchFamily="18" charset="0"/>
                <a:ea typeface="HY헤드라인M" pitchFamily="18" charset="-127"/>
              </a:rPr>
              <a:t>’</a:t>
            </a: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s grace. 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476375" y="1341438"/>
            <a:ext cx="6589713" cy="4824412"/>
          </a:xfrm>
          <a:prstGeom prst="rect">
            <a:avLst/>
          </a:prstGeom>
          <a:noFill/>
          <a:ln w="38100" algn="ctr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충성나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92238"/>
            <a:ext cx="6551613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HY견고딕" pitchFamily="18" charset="-127"/>
              </a:rPr>
              <a:t>Tree of Loyalty – pine tree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187450" y="6335713"/>
            <a:ext cx="698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  </a:t>
            </a:r>
            <a:endParaRPr lang="ko-KR" altLang="en-US" sz="200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450975" y="1404938"/>
            <a:ext cx="6589713" cy="4891087"/>
          </a:xfrm>
          <a:prstGeom prst="rect">
            <a:avLst/>
          </a:prstGeom>
          <a:noFill/>
          <a:ln w="38100" algn="ctr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84213" y="6156325"/>
            <a:ext cx="79565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  Place where we determine to dedicate and be devoted to God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축복나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92238"/>
            <a:ext cx="6551613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HY견고딕" pitchFamily="18" charset="-127"/>
              </a:rPr>
              <a:t>Tree of Blessing –White pine tree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117600" y="6335713"/>
            <a:ext cx="7129463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  The way for God to give all blessed families His blessing</a:t>
            </a:r>
            <a:endParaRPr lang="ko-KR" altLang="en-US" sz="200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450975" y="1404938"/>
            <a:ext cx="6589713" cy="4891087"/>
          </a:xfrm>
          <a:prstGeom prst="rect">
            <a:avLst/>
          </a:prstGeom>
          <a:noFill/>
          <a:ln w="38100" algn="ctr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928688" y="714375"/>
            <a:ext cx="7993062" cy="533400"/>
          </a:xfrm>
        </p:spPr>
        <p:txBody>
          <a:bodyPr/>
          <a:lstStyle/>
          <a:p>
            <a:pPr eaLnBrk="1" hangingPunct="1"/>
            <a:r>
              <a:rPr kumimoji="1" lang="en-US" altLang="ko-KR" sz="2400" smtClean="0">
                <a:solidFill>
                  <a:srgbClr val="FFFFFF"/>
                </a:solidFill>
                <a:ea typeface="굴림" pitchFamily="50" charset="-127"/>
              </a:rPr>
              <a:t>Integrated to Prayer at the Tree of Blessing</a:t>
            </a:r>
          </a:p>
        </p:txBody>
      </p:sp>
      <p:pic>
        <p:nvPicPr>
          <p:cNvPr id="33795" name="Picture 7" descr="yellow_b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83113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3"/>
          <p:cNvSpPr txBox="1">
            <a:spLocks noChangeArrowheads="1"/>
          </p:cNvSpPr>
          <p:nvPr/>
        </p:nvSpPr>
        <p:spPr bwMode="auto">
          <a:xfrm>
            <a:off x="2808288" y="4857750"/>
            <a:ext cx="1416050" cy="91598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r>
              <a:rPr kumimoji="1" lang="en-US" altLang="ko-KR">
                <a:solidFill>
                  <a:srgbClr val="FFFFFF"/>
                </a:solidFill>
              </a:rPr>
              <a:t>Prayer at </a:t>
            </a:r>
          </a:p>
          <a:p>
            <a:r>
              <a:rPr kumimoji="1" lang="en-US" altLang="ko-KR">
                <a:solidFill>
                  <a:srgbClr val="FFFFFF"/>
                </a:solidFill>
              </a:rPr>
              <a:t>the Tree of </a:t>
            </a:r>
          </a:p>
          <a:p>
            <a:r>
              <a:rPr kumimoji="1" lang="en-US" altLang="ko-KR">
                <a:solidFill>
                  <a:srgbClr val="FFFFFF"/>
                </a:solidFill>
              </a:rPr>
              <a:t>Shimjeong</a:t>
            </a:r>
            <a:endParaRPr kumimoji="1" lang="ko-KR" altLang="en-US">
              <a:solidFill>
                <a:srgbClr val="FFFFFF"/>
              </a:solidFill>
            </a:endParaRPr>
          </a:p>
        </p:txBody>
      </p:sp>
      <p:pic>
        <p:nvPicPr>
          <p:cNvPr id="33797" name="Picture 10" descr="cobalt blue_b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8350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14"/>
          <p:cNvSpPr txBox="1">
            <a:spLocks noChangeArrowheads="1"/>
          </p:cNvSpPr>
          <p:nvPr/>
        </p:nvSpPr>
        <p:spPr bwMode="auto">
          <a:xfrm>
            <a:off x="4778375" y="4849813"/>
            <a:ext cx="1479550" cy="91598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r>
              <a:rPr kumimoji="1" lang="en-US" altLang="ko-KR">
                <a:solidFill>
                  <a:srgbClr val="FFFFFF"/>
                </a:solidFill>
              </a:rPr>
              <a:t>Prayer at</a:t>
            </a:r>
          </a:p>
          <a:p>
            <a:r>
              <a:rPr kumimoji="1" lang="en-US" altLang="ko-KR">
                <a:solidFill>
                  <a:srgbClr val="FFFFFF"/>
                </a:solidFill>
              </a:rPr>
              <a:t> the Tree of </a:t>
            </a:r>
          </a:p>
          <a:p>
            <a:r>
              <a:rPr kumimoji="1" lang="en-US" altLang="ko-KR">
                <a:solidFill>
                  <a:srgbClr val="FFFFFF"/>
                </a:solidFill>
              </a:rPr>
              <a:t>All Things</a:t>
            </a:r>
            <a:endParaRPr kumimoji="1" lang="ko-KR" altLang="en-US">
              <a:solidFill>
                <a:srgbClr val="FFFFFF"/>
              </a:solidFill>
            </a:endParaRPr>
          </a:p>
        </p:txBody>
      </p:sp>
      <p:pic>
        <p:nvPicPr>
          <p:cNvPr id="33799" name="Picture 8" descr="red_b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51313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1031875" y="4475163"/>
            <a:ext cx="1225550" cy="91598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latinLnBrk="1" hangingPunct="1"/>
            <a:r>
              <a:rPr kumimoji="1" lang="en-US" altLang="ko-KR">
                <a:solidFill>
                  <a:srgbClr val="FFFFFF"/>
                </a:solidFill>
                <a:ea typeface="HY견고딕" pitchFamily="18" charset="-127"/>
              </a:rPr>
              <a:t>Prayer at </a:t>
            </a:r>
          </a:p>
          <a:p>
            <a:pPr eaLnBrk="1" latinLnBrk="1" hangingPunct="1"/>
            <a:r>
              <a:rPr kumimoji="1" lang="en-US" altLang="ko-KR">
                <a:solidFill>
                  <a:srgbClr val="FFFFFF"/>
                </a:solidFill>
                <a:ea typeface="HY견고딕" pitchFamily="18" charset="-127"/>
              </a:rPr>
              <a:t>the Tree </a:t>
            </a:r>
          </a:p>
          <a:p>
            <a:pPr eaLnBrk="1" latinLnBrk="1" hangingPunct="1"/>
            <a:r>
              <a:rPr kumimoji="1" lang="en-US" altLang="ko-KR">
                <a:solidFill>
                  <a:srgbClr val="FFFFFF"/>
                </a:solidFill>
                <a:ea typeface="HY견고딕" pitchFamily="18" charset="-127"/>
              </a:rPr>
              <a:t>of Love</a:t>
            </a:r>
          </a:p>
        </p:txBody>
      </p:sp>
      <p:sp>
        <p:nvSpPr>
          <p:cNvPr id="33801" name="Oval 18"/>
          <p:cNvSpPr>
            <a:spLocks noChangeArrowheads="1"/>
          </p:cNvSpPr>
          <p:nvPr/>
        </p:nvSpPr>
        <p:spPr bwMode="auto">
          <a:xfrm>
            <a:off x="1141413" y="5711825"/>
            <a:ext cx="1270000" cy="355600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48489" name="Picture 9" descr="Purple_b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484313"/>
            <a:ext cx="21621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3708400" y="1844675"/>
            <a:ext cx="1727200" cy="14017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r>
              <a:rPr kumimoji="1" lang="en-US" altLang="ko-KR" sz="2200">
                <a:solidFill>
                  <a:srgbClr val="FFFFFF"/>
                </a:solidFill>
              </a:rPr>
              <a:t>Prayer at </a:t>
            </a:r>
          </a:p>
          <a:p>
            <a:r>
              <a:rPr kumimoji="1" lang="en-US" altLang="ko-KR" sz="2200">
                <a:solidFill>
                  <a:srgbClr val="FFFFFF"/>
                </a:solidFill>
              </a:rPr>
              <a:t>the Tree of </a:t>
            </a:r>
          </a:p>
          <a:p>
            <a:r>
              <a:rPr kumimoji="1" lang="en-US" altLang="ko-KR" sz="2200">
                <a:solidFill>
                  <a:srgbClr val="FFFFFF"/>
                </a:solidFill>
              </a:rPr>
              <a:t>Blessing</a:t>
            </a:r>
            <a:endParaRPr kumimoji="1" lang="ko-KR" altLang="en-US" sz="2200" b="0">
              <a:solidFill>
                <a:srgbClr val="FFFFFF"/>
              </a:solidFill>
              <a:ea typeface="HY견고딕" pitchFamily="18" charset="-127"/>
            </a:endParaRPr>
          </a:p>
          <a:p>
            <a:pPr eaLnBrk="1" latinLnBrk="1" hangingPunct="1"/>
            <a:r>
              <a:rPr kumimoji="1" lang="en-US" altLang="ko-KR" sz="2000" b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(2001. 6. 4)</a:t>
            </a: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3833813" y="3790950"/>
            <a:ext cx="2251075" cy="530225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3805" name="Picture 6" descr="yellowish_b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0063" y="4184650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Text Box 20"/>
          <p:cNvSpPr txBox="1">
            <a:spLocks noChangeArrowheads="1"/>
          </p:cNvSpPr>
          <p:nvPr/>
        </p:nvSpPr>
        <p:spPr bwMode="auto">
          <a:xfrm>
            <a:off x="6859588" y="4427538"/>
            <a:ext cx="1416050" cy="91598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r>
              <a:rPr kumimoji="1" lang="en-US" altLang="ko-KR">
                <a:solidFill>
                  <a:srgbClr val="FFFFFF"/>
                </a:solidFill>
              </a:rPr>
              <a:t>Prayer at </a:t>
            </a:r>
          </a:p>
          <a:p>
            <a:r>
              <a:rPr kumimoji="1" lang="en-US" altLang="ko-KR">
                <a:solidFill>
                  <a:srgbClr val="FFFFFF"/>
                </a:solidFill>
              </a:rPr>
              <a:t>the Tree of </a:t>
            </a:r>
          </a:p>
          <a:p>
            <a:r>
              <a:rPr kumimoji="1" lang="en-US" altLang="ko-KR">
                <a:solidFill>
                  <a:srgbClr val="FFFFFF"/>
                </a:solidFill>
              </a:rPr>
              <a:t>Loyalty</a:t>
            </a:r>
            <a:endParaRPr kumimoji="1" lang="ko-KR" altLang="en-US">
              <a:solidFill>
                <a:srgbClr val="FFFFFF"/>
              </a:solidFill>
            </a:endParaRPr>
          </a:p>
        </p:txBody>
      </p:sp>
      <p:sp>
        <p:nvSpPr>
          <p:cNvPr id="33807" name="Oval 26"/>
          <p:cNvSpPr>
            <a:spLocks noChangeArrowheads="1"/>
          </p:cNvSpPr>
          <p:nvPr/>
        </p:nvSpPr>
        <p:spPr bwMode="auto">
          <a:xfrm>
            <a:off x="3014663" y="6099175"/>
            <a:ext cx="1270000" cy="355600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808" name="Oval 27"/>
          <p:cNvSpPr>
            <a:spLocks noChangeArrowheads="1"/>
          </p:cNvSpPr>
          <p:nvPr/>
        </p:nvSpPr>
        <p:spPr bwMode="auto">
          <a:xfrm>
            <a:off x="7189788" y="5735638"/>
            <a:ext cx="1270000" cy="355600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809" name="Oval 28"/>
          <p:cNvSpPr>
            <a:spLocks noChangeArrowheads="1"/>
          </p:cNvSpPr>
          <p:nvPr/>
        </p:nvSpPr>
        <p:spPr bwMode="auto">
          <a:xfrm>
            <a:off x="5173663" y="6099175"/>
            <a:ext cx="1270000" cy="355600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810" name="Freeform 29"/>
          <p:cNvSpPr>
            <a:spLocks/>
          </p:cNvSpPr>
          <p:nvPr/>
        </p:nvSpPr>
        <p:spPr bwMode="gray">
          <a:xfrm rot="17924068" flipH="1">
            <a:off x="2312988" y="3341687"/>
            <a:ext cx="1079500" cy="10255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EE8E00"/>
              </a:gs>
              <a:gs pos="100000">
                <a:srgbClr val="6E42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11" name="Freeform 30"/>
          <p:cNvSpPr>
            <a:spLocks/>
          </p:cNvSpPr>
          <p:nvPr/>
        </p:nvSpPr>
        <p:spPr bwMode="gray">
          <a:xfrm rot="-6923599" flipH="1" flipV="1">
            <a:off x="5642769" y="3428206"/>
            <a:ext cx="1085850" cy="947738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EE8E00"/>
              </a:gs>
              <a:gs pos="100000">
                <a:srgbClr val="6E42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12" name="Freeform 31"/>
          <p:cNvSpPr>
            <a:spLocks/>
          </p:cNvSpPr>
          <p:nvPr/>
        </p:nvSpPr>
        <p:spPr bwMode="gray">
          <a:xfrm rot="17519780" flipH="1">
            <a:off x="3560763" y="3784600"/>
            <a:ext cx="863600" cy="8096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EE8E00"/>
              </a:gs>
              <a:gs pos="100000">
                <a:srgbClr val="6E42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13" name="Freeform 32"/>
          <p:cNvSpPr>
            <a:spLocks/>
          </p:cNvSpPr>
          <p:nvPr/>
        </p:nvSpPr>
        <p:spPr bwMode="gray">
          <a:xfrm rot="-6279488" flipH="1" flipV="1">
            <a:off x="4695825" y="3779838"/>
            <a:ext cx="812800" cy="793750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EE8E00"/>
              </a:gs>
              <a:gs pos="100000">
                <a:srgbClr val="6E42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14" name="Text Box 34"/>
          <p:cNvSpPr txBox="1">
            <a:spLocks noChangeArrowheads="1"/>
          </p:cNvSpPr>
          <p:nvPr/>
        </p:nvSpPr>
        <p:spPr bwMode="auto">
          <a:xfrm>
            <a:off x="115888" y="6064250"/>
            <a:ext cx="8951912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0">
                <a:latin typeface="HY헤드라인M" pitchFamily="18" charset="-127"/>
                <a:ea typeface="HY헤드라인M" pitchFamily="18" charset="-127"/>
              </a:rPr>
              <a:t>  Leaving a minimum number of angels in each of the trees,            most angels now do works at the Tree of Blessing</a:t>
            </a:r>
            <a:endParaRPr lang="ko-KR" altLang="en-US" sz="2000"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1" grpId="0"/>
      <p:bldP spid="1484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ea typeface="HY견고딕" pitchFamily="18" charset="-127"/>
              </a:rPr>
              <a:t>Water of Life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9388" y="5883275"/>
            <a:ext cx="8785225" cy="641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There is the grace of restoring false lineage to true lineage, and incredible works of curing diseases by the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angels 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that add the SP-right medicine.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2" descr="D:\Users\dbkims\Desktop\생명수\SDC13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3" t="7092" r="12547" b="20660"/>
          <a:stretch/>
        </p:blipFill>
        <p:spPr bwMode="auto">
          <a:xfrm>
            <a:off x="1475656" y="1484784"/>
            <a:ext cx="6358824" cy="424636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16" name="Picture 24" descr="1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87" b="15337"/>
          <a:stretch>
            <a:fillRect/>
          </a:stretch>
        </p:blipFill>
        <p:spPr bwMode="auto">
          <a:xfrm>
            <a:off x="244475" y="1392238"/>
            <a:ext cx="8669338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en-US" altLang="ko-KR" sz="2400" dirty="0" err="1" smtClean="0">
                <a:ea typeface="HY견고딕" pitchFamily="18" charset="-127"/>
              </a:rPr>
              <a:t>Jeongshim</a:t>
            </a:r>
            <a:r>
              <a:rPr lang="en-US" altLang="ko-KR" sz="2400" dirty="0" smtClean="0">
                <a:ea typeface="HY견고딕" pitchFamily="18" charset="-127"/>
              </a:rPr>
              <a:t> Won</a:t>
            </a:r>
          </a:p>
        </p:txBody>
      </p:sp>
      <p:sp>
        <p:nvSpPr>
          <p:cNvPr id="136196" name="AutoShape 4"/>
          <p:cNvSpPr>
            <a:spLocks noChangeArrowheads="1"/>
          </p:cNvSpPr>
          <p:nvPr/>
        </p:nvSpPr>
        <p:spPr bwMode="auto">
          <a:xfrm>
            <a:off x="755650" y="1619250"/>
            <a:ext cx="2405063" cy="4689475"/>
          </a:xfrm>
          <a:prstGeom prst="upArrow">
            <a:avLst>
              <a:gd name="adj1" fmla="val 73278"/>
              <a:gd name="adj2" fmla="val 37904"/>
            </a:avLst>
          </a:prstGeom>
          <a:gradFill rotWithShape="1">
            <a:gsLst>
              <a:gs pos="0">
                <a:srgbClr val="003300"/>
              </a:gs>
              <a:gs pos="100000">
                <a:schemeClr val="folHlink">
                  <a:alpha val="49001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3155950" y="2997200"/>
            <a:ext cx="56642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ko-KR" sz="2000" dirty="0">
                <a:latin typeface="HY견고딕" pitchFamily="18" charset="-127"/>
                <a:ea typeface="HY견고딕" pitchFamily="18" charset="-127"/>
              </a:rPr>
              <a:t>Integration to </a:t>
            </a:r>
            <a:r>
              <a:rPr kumimoji="1" lang="en-US" altLang="ko-KR" sz="2000" dirty="0" err="1">
                <a:latin typeface="HY견고딕" pitchFamily="18" charset="-127"/>
                <a:ea typeface="HY견고딕" pitchFamily="18" charset="-127"/>
              </a:rPr>
              <a:t>Jeongshim</a:t>
            </a:r>
            <a:r>
              <a:rPr kumimoji="1" lang="en-US" altLang="ko-KR" sz="2000" dirty="0">
                <a:latin typeface="HY견고딕" pitchFamily="18" charset="-127"/>
                <a:ea typeface="HY견고딕" pitchFamily="18" charset="-127"/>
              </a:rPr>
              <a:t> Won Prayer</a:t>
            </a:r>
          </a:p>
          <a:p>
            <a:pPr algn="l" eaLnBrk="1" latin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Coronation of God</a:t>
            </a:r>
            <a:r>
              <a:rPr kumimoji="1" lang="en-US" altLang="ko-KR" sz="2000" dirty="0">
                <a:solidFill>
                  <a:srgbClr val="FF0000"/>
                </a:solidFill>
                <a:ea typeface="HY견고딕" pitchFamily="18" charset="-127"/>
              </a:rPr>
              <a:t>’</a:t>
            </a:r>
            <a:r>
              <a:rPr kumimoji="1"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s Kingship</a:t>
            </a:r>
          </a:p>
          <a:p>
            <a:pPr algn="l" eaLnBrk="1" latin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ko-KR" sz="2000" dirty="0">
                <a:latin typeface="HY견고딕" pitchFamily="18" charset="-127"/>
                <a:ea typeface="HY견고딕" pitchFamily="18" charset="-127"/>
              </a:rPr>
              <a:t>Offering Ceremony of </a:t>
            </a:r>
            <a:r>
              <a:rPr kumimoji="1" lang="en-US" altLang="ko-KR" sz="2000" dirty="0" err="1">
                <a:latin typeface="HY견고딕" pitchFamily="18" charset="-127"/>
                <a:ea typeface="HY견고딕" pitchFamily="18" charset="-127"/>
              </a:rPr>
              <a:t>Jeongshim</a:t>
            </a:r>
            <a:r>
              <a:rPr kumimoji="1" lang="en-US" altLang="ko-KR" sz="2000" dirty="0">
                <a:latin typeface="HY견고딕" pitchFamily="18" charset="-127"/>
                <a:ea typeface="HY견고딕" pitchFamily="18" charset="-127"/>
              </a:rPr>
              <a:t> Won</a:t>
            </a:r>
          </a:p>
          <a:p>
            <a:pPr algn="l" eaLnBrk="1" latin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Beginning of Tree of Love Prayer       </a:t>
            </a:r>
            <a:r>
              <a:rPr kumimoji="1" lang="en-US" altLang="ko-KR" sz="1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(from 100</a:t>
            </a:r>
            <a:r>
              <a:rPr kumimoji="1" lang="en-US" altLang="ko-KR" sz="1600" baseline="30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th</a:t>
            </a:r>
            <a:r>
              <a:rPr kumimoji="1" lang="en-US" altLang="ko-KR" sz="1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2 day workshop)</a:t>
            </a:r>
          </a:p>
          <a:p>
            <a:pPr algn="l" eaLnBrk="1" latin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ko-KR" sz="2000" dirty="0">
                <a:latin typeface="HY견고딕" pitchFamily="18" charset="-127"/>
                <a:ea typeface="HY견고딕" pitchFamily="18" charset="-127"/>
              </a:rPr>
              <a:t>Beginning of Cheongpyeong Works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1035050" y="2349500"/>
            <a:ext cx="118494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3500" dirty="0" smtClean="0">
                <a:solidFill>
                  <a:schemeClr val="bg2"/>
                </a:solidFill>
                <a:ea typeface="HY헤드라인M" pitchFamily="18" charset="-127"/>
              </a:rPr>
              <a:t>2014</a:t>
            </a:r>
            <a:endParaRPr kumimoji="1" lang="en-US" altLang="ko-KR" sz="3500" dirty="0">
              <a:solidFill>
                <a:schemeClr val="bg2"/>
              </a:solidFill>
              <a:ea typeface="HY헤드라인M" pitchFamily="18" charset="-127"/>
            </a:endParaRP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1611313" y="5683250"/>
            <a:ext cx="11747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 eaLnBrk="1" latinLnBrk="1" hangingPunct="1"/>
            <a:r>
              <a:rPr kumimoji="1" lang="en-US" altLang="ko-KR" sz="3500">
                <a:solidFill>
                  <a:schemeClr val="tx1"/>
                </a:solidFill>
                <a:ea typeface="HY헤드라인M" pitchFamily="18" charset="-127"/>
              </a:rPr>
              <a:t>1995</a:t>
            </a:r>
          </a:p>
        </p:txBody>
      </p:sp>
      <p:pic>
        <p:nvPicPr>
          <p:cNvPr id="136201" name="Picture 9" descr="b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28975"/>
            <a:ext cx="1031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Picture 10" descr="b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75063"/>
            <a:ext cx="10318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Picture 11" descr="b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21150"/>
            <a:ext cx="1031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4" name="Picture 12" descr="b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67238"/>
            <a:ext cx="10318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5" name="Picture 13" descr="b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013325"/>
            <a:ext cx="1031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62263" y="3017838"/>
            <a:ext cx="5013325" cy="2287587"/>
            <a:chOff x="1355" y="1799"/>
            <a:chExt cx="4048" cy="1477"/>
          </a:xfrm>
        </p:grpSpPr>
        <p:sp>
          <p:nvSpPr>
            <p:cNvPr id="35856" name="Line 16"/>
            <p:cNvSpPr>
              <a:spLocks noChangeShapeType="1"/>
            </p:cNvSpPr>
            <p:nvPr/>
          </p:nvSpPr>
          <p:spPr bwMode="auto">
            <a:xfrm>
              <a:off x="1355" y="1799"/>
              <a:ext cx="4048" cy="0"/>
            </a:xfrm>
            <a:prstGeom prst="line">
              <a:avLst/>
            </a:prstGeom>
            <a:noFill/>
            <a:ln w="19050">
              <a:solidFill>
                <a:srgbClr val="30412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>
              <a:off x="1355" y="2094"/>
              <a:ext cx="4048" cy="0"/>
            </a:xfrm>
            <a:prstGeom prst="line">
              <a:avLst/>
            </a:prstGeom>
            <a:noFill/>
            <a:ln w="19050">
              <a:solidFill>
                <a:srgbClr val="30412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>
              <a:off x="1355" y="2390"/>
              <a:ext cx="4048" cy="0"/>
            </a:xfrm>
            <a:prstGeom prst="line">
              <a:avLst/>
            </a:prstGeom>
            <a:noFill/>
            <a:ln w="19050">
              <a:solidFill>
                <a:srgbClr val="30412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>
              <a:off x="1355" y="2685"/>
              <a:ext cx="4048" cy="0"/>
            </a:xfrm>
            <a:prstGeom prst="line">
              <a:avLst/>
            </a:prstGeom>
            <a:noFill/>
            <a:ln w="19050">
              <a:solidFill>
                <a:srgbClr val="30412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>
              <a:off x="1355" y="2981"/>
              <a:ext cx="4048" cy="0"/>
            </a:xfrm>
            <a:prstGeom prst="line">
              <a:avLst/>
            </a:prstGeom>
            <a:noFill/>
            <a:ln w="19050">
              <a:solidFill>
                <a:srgbClr val="30412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>
              <a:off x="1355" y="3276"/>
              <a:ext cx="4048" cy="0"/>
            </a:xfrm>
            <a:prstGeom prst="line">
              <a:avLst/>
            </a:prstGeom>
            <a:noFill/>
            <a:ln w="19050">
              <a:solidFill>
                <a:srgbClr val="30412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36214" name="Rectangle 22"/>
          <p:cNvSpPr>
            <a:spLocks noChangeArrowheads="1"/>
          </p:cNvSpPr>
          <p:nvPr/>
        </p:nvSpPr>
        <p:spPr bwMode="auto">
          <a:xfrm>
            <a:off x="227013" y="1512888"/>
            <a:ext cx="1870075" cy="5794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latinLnBrk="1" hangingPunct="1"/>
            <a:r>
              <a:rPr kumimoji="1" lang="en-US" altLang="ko-KR" sz="3000">
                <a:solidFill>
                  <a:srgbClr val="FFCC00"/>
                </a:solidFill>
                <a:latin typeface="Verdana" pitchFamily="34" charset="0"/>
                <a:ea typeface="HY헤드라인M" pitchFamily="18" charset="-127"/>
              </a:rPr>
              <a:t>History</a:t>
            </a:r>
            <a:r>
              <a:rPr kumimoji="1" lang="en-US" altLang="ko-KR" sz="3200">
                <a:solidFill>
                  <a:srgbClr val="FFCC00"/>
                </a:solidFill>
                <a:latin typeface="Verdana" pitchFamily="34" charset="0"/>
                <a:ea typeface="HY헤드라인M" pitchFamily="18" charset="-127"/>
              </a:rPr>
              <a:t> </a:t>
            </a:r>
          </a:p>
        </p:txBody>
      </p:sp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1150938" y="3016250"/>
            <a:ext cx="1592262" cy="2286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l" eaLnBrk="1" latinLnBrk="1" hangingPunct="1">
              <a:lnSpc>
                <a:spcPct val="120000"/>
              </a:lnSpc>
              <a:spcBef>
                <a:spcPct val="30000"/>
              </a:spcBef>
              <a:buFontTx/>
              <a:buAutoNum type="arabicPeriod" startAt="2001"/>
            </a:pPr>
            <a:r>
              <a:rPr kumimoji="1" lang="en-US" altLang="ko-KR" sz="2000">
                <a:solidFill>
                  <a:schemeClr val="bg1"/>
                </a:solidFill>
              </a:rPr>
              <a:t>  6.  2</a:t>
            </a:r>
            <a:endParaRPr kumimoji="1" lang="en-US" altLang="ko-KR" sz="1000">
              <a:solidFill>
                <a:schemeClr val="bg1"/>
              </a:solidFill>
            </a:endParaRPr>
          </a:p>
          <a:p>
            <a:pPr marL="342900" indent="-342900" algn="l" eaLnBrk="1" latinLnBrk="1" hangingPunct="1">
              <a:lnSpc>
                <a:spcPct val="120000"/>
              </a:lnSpc>
              <a:spcBef>
                <a:spcPct val="30000"/>
              </a:spcBef>
            </a:pPr>
            <a:r>
              <a:rPr kumimoji="1" lang="en-US" altLang="ko-KR" sz="2000">
                <a:solidFill>
                  <a:schemeClr val="bg1"/>
                </a:solidFill>
              </a:rPr>
              <a:t>2001.  1.  13</a:t>
            </a:r>
            <a:endParaRPr kumimoji="1" lang="en-US" altLang="ko-KR" sz="1000">
              <a:solidFill>
                <a:schemeClr val="bg1"/>
              </a:solidFill>
            </a:endParaRPr>
          </a:p>
          <a:p>
            <a:pPr marL="342900" indent="-342900" algn="l" eaLnBrk="1" latinLnBrk="1" hangingPunct="1">
              <a:lnSpc>
                <a:spcPct val="120000"/>
              </a:lnSpc>
              <a:spcBef>
                <a:spcPct val="30000"/>
              </a:spcBef>
            </a:pPr>
            <a:r>
              <a:rPr kumimoji="1" lang="en-US" altLang="ko-KR" sz="2000">
                <a:solidFill>
                  <a:schemeClr val="bg1"/>
                </a:solidFill>
              </a:rPr>
              <a:t>2000.  4.   4</a:t>
            </a:r>
            <a:endParaRPr kumimoji="1" lang="en-US" altLang="ko-KR" sz="1000">
              <a:solidFill>
                <a:schemeClr val="bg1"/>
              </a:solidFill>
            </a:endParaRPr>
          </a:p>
          <a:p>
            <a:pPr marL="342900" indent="-342900" algn="l" eaLnBrk="1" latinLnBrk="1" hangingPunct="1">
              <a:lnSpc>
                <a:spcPct val="120000"/>
              </a:lnSpc>
              <a:spcBef>
                <a:spcPct val="30000"/>
              </a:spcBef>
              <a:buFontTx/>
              <a:buAutoNum type="arabicPeriod" startAt="1996"/>
            </a:pPr>
            <a:r>
              <a:rPr kumimoji="1" lang="en-US" altLang="ko-KR" sz="2000">
                <a:solidFill>
                  <a:schemeClr val="bg1"/>
                </a:solidFill>
              </a:rPr>
              <a:t>  3.  26</a:t>
            </a:r>
          </a:p>
          <a:p>
            <a:pPr marL="342900" indent="-342900" algn="l" eaLnBrk="1" latinLnBrk="1" hangingPunct="1">
              <a:lnSpc>
                <a:spcPct val="120000"/>
              </a:lnSpc>
              <a:spcBef>
                <a:spcPct val="30000"/>
              </a:spcBef>
            </a:pPr>
            <a:r>
              <a:rPr kumimoji="1" lang="en-US" altLang="ko-KR" sz="2000">
                <a:solidFill>
                  <a:schemeClr val="bg1"/>
                </a:solidFill>
              </a:rPr>
              <a:t>1995.  1.  19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6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3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 animBg="1"/>
      <p:bldP spid="136197" grpId="0"/>
      <p:bldP spid="136198" grpId="0"/>
      <p:bldP spid="136199" grpId="0"/>
      <p:bldP spid="136214" grpId="0"/>
      <p:bldP spid="1362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3115830"/>
              </p:ext>
            </p:extLst>
          </p:nvPr>
        </p:nvGraphicFramePr>
        <p:xfrm>
          <a:off x="107950" y="44624"/>
          <a:ext cx="8928100" cy="6665275"/>
        </p:xfrm>
        <a:graphic>
          <a:graphicData uri="http://schemas.openxmlformats.org/drawingml/2006/table">
            <a:tbl>
              <a:tblPr/>
              <a:tblGrid>
                <a:gridCol w="1799754"/>
                <a:gridCol w="3816424"/>
                <a:gridCol w="3311922"/>
              </a:tblGrid>
              <a:tr h="3301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2100" b="1" i="0" u="none" strike="noStrike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1. Schedule</a:t>
                      </a:r>
                      <a:endParaRPr lang="zh-TW" altLang="en-US" sz="21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30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100" b="1" i="0" u="none" strike="noStrike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Time</a:t>
                      </a:r>
                      <a:endParaRPr lang="ko-KR" altLang="en-US" sz="2100" b="1" i="0" u="none" strike="noStrike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smtClean="0">
                          <a:latin typeface="맑은 고딕"/>
                        </a:rPr>
                        <a:t>Feb</a:t>
                      </a:r>
                      <a:r>
                        <a:rPr lang="en-US" sz="2100" b="1" i="0" u="none" strike="noStrike" baseline="0" dirty="0" smtClean="0">
                          <a:latin typeface="맑은 고딕"/>
                        </a:rPr>
                        <a:t> 15</a:t>
                      </a:r>
                      <a:r>
                        <a:rPr lang="en-US" sz="2100" b="1" i="0" u="none" strike="noStrike" dirty="0" smtClean="0">
                          <a:latin typeface="맑은 고딕"/>
                        </a:rPr>
                        <a:t>(Sat)</a:t>
                      </a:r>
                      <a:endParaRPr lang="en-US" sz="21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 smtClean="0">
                          <a:latin typeface="맑은 고딕"/>
                        </a:rPr>
                        <a:t>Feb</a:t>
                      </a:r>
                      <a:r>
                        <a:rPr lang="en-US" sz="2100" b="1" i="0" u="none" strike="noStrike" baseline="0" dirty="0" smtClean="0">
                          <a:latin typeface="맑은 고딕"/>
                        </a:rPr>
                        <a:t> 16 </a:t>
                      </a:r>
                      <a:r>
                        <a:rPr lang="en-US" sz="2100" b="1" i="0" u="none" strike="noStrike" dirty="0" smtClean="0">
                          <a:latin typeface="맑은 고딕"/>
                        </a:rPr>
                        <a:t>(Sun)</a:t>
                      </a:r>
                      <a:endParaRPr lang="en-US" sz="21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FF"/>
                    </a:solidFill>
                  </a:tcPr>
                </a:tc>
              </a:tr>
              <a:tr h="36537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05:00 ~ 05:30</a:t>
                      </a: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ko-KR" altLang="en-US" sz="1900" b="1" i="0" u="none" strike="noStrike" dirty="0" smtClean="0">
                          <a:latin typeface="맑은 고딕"/>
                        </a:rPr>
                        <a:t> </a:t>
                      </a:r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Ancestor Liberation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</a:t>
                      </a:r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Ceremony: Generations 1-252 </a:t>
                      </a:r>
                    </a:p>
                    <a:p>
                      <a:pPr algn="ctr" fontAlgn="ctr"/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Ancestor Blessing Ceremony: Generations 1-245</a:t>
                      </a:r>
                      <a:endParaRPr lang="ko-KR" altLang="en-US" sz="1900" b="1" i="0" u="none" strike="noStrike" dirty="0" smtClean="0">
                        <a:latin typeface="맑은 고딕"/>
                      </a:endParaRPr>
                    </a:p>
                    <a:p>
                      <a:pPr algn="ctr" fontAlgn="t"/>
                      <a:r>
                        <a:rPr lang="ko-KR" altLang="en-US" sz="1900" b="1" i="0" u="none" strike="noStrike" dirty="0" smtClean="0">
                          <a:latin typeface="맑은 고딕"/>
                        </a:rPr>
                        <a:t>           </a:t>
                      </a:r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                                 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smtClean="0">
                          <a:latin typeface="+mn-lt"/>
                        </a:rPr>
                        <a:t>Get</a:t>
                      </a:r>
                      <a:r>
                        <a:rPr lang="en-US" altLang="ko-KR" sz="1900" b="1" i="0" u="none" strike="noStrike" baseline="0" dirty="0" smtClean="0">
                          <a:latin typeface="+mn-lt"/>
                        </a:rPr>
                        <a:t> up and Wash</a:t>
                      </a:r>
                      <a:endParaRPr lang="ko-KR" altLang="en-US" sz="1900" b="1" i="0" u="none" strike="noStrike" dirty="0" smtClean="0">
                        <a:latin typeface="+mn-lt"/>
                      </a:endParaRPr>
                    </a:p>
                  </a:txBody>
                  <a:tcPr marL="3743" marR="3743" marT="4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543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05:30 ~ 06:00</a:t>
                      </a: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ko-KR" altLang="en-US" sz="17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Hoon</a:t>
                      </a:r>
                      <a:r>
                        <a:rPr lang="en-US" altLang="ko-KR" sz="19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ko-KR" sz="1900" b="1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Dok</a:t>
                      </a:r>
                      <a:r>
                        <a:rPr lang="en-US" altLang="ko-KR" sz="19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ko-KR" sz="1900" b="1" i="0" u="none" strike="noStrike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Hae</a:t>
                      </a:r>
                      <a:endParaRPr lang="en-US" altLang="ko-KR" sz="1900" b="1" i="0" u="none" strike="noStrike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743" marR="3743" marT="4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ko-KR" altLang="en-US" sz="1900" b="1" i="0" u="none" strike="noStrike" baseline="0" dirty="0" smtClean="0">
                          <a:latin typeface="맑은 고딕"/>
                        </a:rPr>
                        <a:t> 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Breakfast</a:t>
                      </a:r>
                      <a:r>
                        <a:rPr lang="ko-KR" altLang="en-US" sz="1900" b="1" i="0" u="none" strike="noStrike" baseline="0" dirty="0" smtClean="0">
                          <a:latin typeface="맑은 고딕"/>
                        </a:rPr>
                        <a:t>                                      </a:t>
                      </a:r>
                      <a:endParaRPr lang="en-US" altLang="ko-KR" sz="1900" b="1" i="0" u="none" strike="noStrike" baseline="0" dirty="0" smtClean="0">
                        <a:latin typeface="맑은 고딕"/>
                      </a:endParaRPr>
                    </a:p>
                  </a:txBody>
                  <a:tcPr marL="3743" marR="3743" marT="49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06:00 </a:t>
                      </a:r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07:30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7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altLang="ko-KR" sz="1900" b="1" i="0" u="none" strike="noStrike" baseline="0" dirty="0" smtClean="0">
                        <a:latin typeface="맑은 고딕"/>
                      </a:endParaRPr>
                    </a:p>
                  </a:txBody>
                  <a:tcPr marL="3743" marR="3743" marT="49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5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07:45 ~ 09:00</a:t>
                      </a: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900" b="1" i="0" u="none" strike="noStrike" dirty="0" err="1" smtClean="0">
                          <a:latin typeface="맑은 고딕"/>
                        </a:rPr>
                        <a:t>Chanyang</a:t>
                      </a:r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 &amp;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ALC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4940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09:30 </a:t>
                      </a:r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11:30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900" b="1" i="0" u="none" strike="noStrike" dirty="0" smtClean="0">
                          <a:latin typeface="+mn-lt"/>
                        </a:rPr>
                        <a:t>Ancestor</a:t>
                      </a:r>
                      <a:r>
                        <a:rPr lang="en-US" altLang="ko-KR" sz="1900" b="1" i="0" u="none" strike="noStrike" baseline="0" dirty="0" smtClean="0">
                          <a:latin typeface="+mn-lt"/>
                        </a:rPr>
                        <a:t> Blessing Ceremony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3EE"/>
                    </a:solidFill>
                  </a:tcPr>
                </a:tc>
              </a:tr>
              <a:tr h="341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12:00 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12:30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1900" b="1" i="0" u="none" strike="noStrike" dirty="0" smtClean="0">
                          <a:latin typeface="+mn-lt"/>
                        </a:rPr>
                        <a:t>Lunch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smtClean="0">
                          <a:latin typeface="+mn-lt"/>
                        </a:rPr>
                        <a:t>Holy</a:t>
                      </a:r>
                      <a:r>
                        <a:rPr lang="en-US" altLang="ko-KR" sz="1900" b="1" i="0" u="none" strike="noStrike" baseline="0" dirty="0" smtClean="0">
                          <a:latin typeface="+mn-lt"/>
                        </a:rPr>
                        <a:t> Ground &amp; Shower</a:t>
                      </a:r>
                      <a:endParaRPr lang="ko-KR" altLang="en-US" sz="1900" b="1" i="0" u="none" strike="noStrike" dirty="0" smtClean="0">
                        <a:latin typeface="+mn-lt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6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12:30</a:t>
                      </a:r>
                      <a:r>
                        <a:rPr lang="en-US" altLang="ko-KR" sz="1800" b="1" i="0" u="none" strike="noStrike" baseline="0" dirty="0" smtClean="0">
                          <a:latin typeface="+mj-ea"/>
                          <a:ea typeface="+mj-ea"/>
                        </a:rPr>
                        <a:t> ~ 13:30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900" b="1" i="0" u="none" strike="noStrike" dirty="0" smtClean="0">
                        <a:latin typeface="+mn-lt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err="1" smtClean="0">
                          <a:solidFill>
                            <a:srgbClr val="000000"/>
                          </a:solidFill>
                          <a:latin typeface="맑은 고딕"/>
                        </a:rPr>
                        <a:t>Dae</a:t>
                      </a:r>
                      <a:r>
                        <a:rPr lang="en-US" altLang="ko-KR" sz="19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 Mo </a:t>
                      </a:r>
                      <a:r>
                        <a:rPr lang="en-US" altLang="ko-KR" sz="1900" b="1" i="0" u="none" strike="noStrike" dirty="0" err="1" smtClean="0">
                          <a:solidFill>
                            <a:srgbClr val="000000"/>
                          </a:solidFill>
                          <a:latin typeface="맑은 고딕"/>
                        </a:rPr>
                        <a:t>Nim’s</a:t>
                      </a:r>
                      <a:r>
                        <a:rPr lang="en-US" altLang="ko-KR" sz="19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 Words</a:t>
                      </a:r>
                      <a:endParaRPr lang="ko-KR" altLang="en-US" sz="19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511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13:45 ~ 15:00</a:t>
                      </a: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9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9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90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15:00 </a:t>
                      </a:r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15:30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맑은 고딕"/>
                        </a:rPr>
                        <a:t>Commemorative</a:t>
                      </a:r>
                      <a:r>
                        <a:rPr lang="en-US" altLang="ko-KR" sz="1800" b="1" i="0" u="none" strike="noStrike" baseline="0" dirty="0" smtClean="0">
                          <a:latin typeface="맑은 고딕"/>
                        </a:rPr>
                        <a:t> Photo &amp;</a:t>
                      </a:r>
                    </a:p>
                    <a:p>
                      <a:pPr algn="ctr" fontAlgn="ctr"/>
                      <a:r>
                        <a:rPr lang="en-US" altLang="ko-KR" sz="1800" b="1" i="0" u="none" strike="noStrike" baseline="0" dirty="0" err="1" smtClean="0">
                          <a:latin typeface="맑은 고딕"/>
                        </a:rPr>
                        <a:t>Jeong</a:t>
                      </a:r>
                      <a:r>
                        <a:rPr lang="en-US" altLang="ko-KR" sz="1800" b="1" i="0" u="none" strike="noStrike" baseline="0" dirty="0" smtClean="0">
                          <a:latin typeface="맑은 고딕"/>
                        </a:rPr>
                        <a:t> Shim Won Prayer</a:t>
                      </a:r>
                      <a:endParaRPr lang="ko-KR" altLang="en-US" sz="18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3EE"/>
                    </a:solidFill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15:30 </a:t>
                      </a:r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17:30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Special Lectures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20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17:40 </a:t>
                      </a:r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18:20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Dinner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Dinner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18:50 </a:t>
                      </a:r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20:00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Opening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&amp; Lecture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Lockers for luggage</a:t>
                      </a:r>
                    </a:p>
                    <a:p>
                      <a:pPr algn="ctr" fontAlgn="ctr"/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2</a:t>
                      </a:r>
                      <a:r>
                        <a:rPr lang="en-US" altLang="ko-KR" sz="1900" b="1" i="0" u="none" strike="noStrike" baseline="30000" dirty="0" smtClean="0">
                          <a:latin typeface="맑은 고딕"/>
                        </a:rPr>
                        <a:t>nd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Basement Level</a:t>
                      </a:r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 of </a:t>
                      </a:r>
                    </a:p>
                    <a:p>
                      <a:pPr algn="ctr" fontAlgn="ctr"/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Main Building</a:t>
                      </a:r>
                    </a:p>
                    <a:p>
                      <a:pPr algn="ctr" fontAlgn="ctr"/>
                      <a:r>
                        <a:rPr lang="en-US" altLang="ko-KR" sz="1900" b="1" i="0" u="none" strike="noStrike" dirty="0" smtClean="0">
                          <a:solidFill>
                            <a:srgbClr val="0070C0"/>
                          </a:solidFill>
                          <a:latin typeface="맑은 고딕"/>
                        </a:rPr>
                        <a:t>- Men: No.</a:t>
                      </a:r>
                      <a:r>
                        <a:rPr lang="en-US" altLang="ko-KR" sz="1900" b="1" i="0" u="none" strike="noStrike" baseline="0" dirty="0" smtClean="0">
                          <a:solidFill>
                            <a:srgbClr val="0070C0"/>
                          </a:solidFill>
                          <a:latin typeface="맑은 고딕"/>
                        </a:rPr>
                        <a:t> 1, 3</a:t>
                      </a:r>
                      <a:endParaRPr lang="en-US" altLang="ko-KR" sz="1900" b="1" i="0" u="none" strike="noStrike" dirty="0" smtClean="0">
                        <a:solidFill>
                          <a:srgbClr val="0070C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en-US" altLang="ko-KR" sz="1900" b="1" i="0" u="none" strike="noStrike" dirty="0" smtClean="0">
                          <a:solidFill>
                            <a:srgbClr val="0070C0"/>
                          </a:solidFill>
                          <a:latin typeface="맑은 고딕"/>
                        </a:rPr>
                        <a:t>Women: No. 4,5,6</a:t>
                      </a:r>
                      <a:endParaRPr lang="ko-KR" altLang="en-US" sz="1900" b="1" i="0" u="none" strike="noStrike" dirty="0">
                        <a:solidFill>
                          <a:srgbClr val="0070C0"/>
                        </a:solidFill>
                        <a:latin typeface="맑은 고딕"/>
                      </a:endParaRPr>
                    </a:p>
                  </a:txBody>
                  <a:tcPr marL="3743" marR="3743" marT="4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3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20:00 ~ 21:00</a:t>
                      </a: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900" b="1" i="0" u="none" strike="noStrike" dirty="0" err="1" smtClean="0">
                          <a:latin typeface="맑은 고딕"/>
                        </a:rPr>
                        <a:t>Chanyang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</a:t>
                      </a:r>
                      <a:r>
                        <a:rPr lang="en-US" altLang="ko-KR" sz="1900" b="1" i="0" u="none" strike="noStrike" baseline="0" dirty="0" err="1" smtClean="0">
                          <a:latin typeface="맑은 고딕"/>
                        </a:rPr>
                        <a:t>Yeoksa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Session</a:t>
                      </a:r>
                      <a:r>
                        <a:rPr lang="ko-KR" altLang="en-US" sz="1900" b="1" i="0" u="none" strike="noStrike" dirty="0" smtClean="0">
                          <a:latin typeface="맑은 고딕"/>
                        </a:rPr>
                        <a:t> 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0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21:30 </a:t>
                      </a:r>
                      <a:r>
                        <a:rPr lang="en-US" altLang="ko-KR" sz="1800" b="1" i="0" u="none" strike="noStrike" dirty="0">
                          <a:latin typeface="+mj-ea"/>
                          <a:ea typeface="+mj-ea"/>
                        </a:rPr>
                        <a:t>~ </a:t>
                      </a: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22:10</a:t>
                      </a:r>
                      <a:endParaRPr lang="en-US" altLang="ko-KR" sz="1800" b="1" i="0" u="none" strike="noStrike" dirty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900" b="1" i="0" u="none" strike="noStrike" dirty="0" err="1" smtClean="0">
                          <a:latin typeface="맑은 고딕"/>
                        </a:rPr>
                        <a:t>Dae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Mo </a:t>
                      </a:r>
                      <a:r>
                        <a:rPr lang="en-US" altLang="ko-KR" sz="1900" b="1" i="0" u="none" strike="noStrike" baseline="0" dirty="0" err="1" smtClean="0">
                          <a:latin typeface="맑은 고딕"/>
                        </a:rPr>
                        <a:t>Nim’s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Words</a:t>
                      </a:r>
                      <a:r>
                        <a:rPr lang="en-US" altLang="ko-KR" sz="1900" b="1" i="0" u="none" strike="noStrike" dirty="0" smtClean="0">
                          <a:latin typeface="맑은 고딕"/>
                        </a:rPr>
                        <a:t> </a:t>
                      </a:r>
                      <a:r>
                        <a:rPr lang="ko-KR" altLang="en-US" sz="1900" b="1" i="0" u="none" strike="noStrike" dirty="0" smtClean="0">
                          <a:latin typeface="맑은 고딕"/>
                        </a:rPr>
                        <a:t>    </a:t>
                      </a:r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900" b="1" i="0" u="none" strike="noStrike" dirty="0">
                        <a:latin typeface="맑은 고딕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2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22:10 ~ 22:40</a:t>
                      </a: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err="1" smtClean="0">
                          <a:latin typeface="맑은 고딕"/>
                        </a:rPr>
                        <a:t>Chanyang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</a:t>
                      </a:r>
                      <a:r>
                        <a:rPr lang="en-US" altLang="ko-KR" sz="1900" b="1" i="0" u="none" strike="noStrike" baseline="0" dirty="0" err="1" smtClean="0">
                          <a:latin typeface="맑은 고딕"/>
                        </a:rPr>
                        <a:t>Yeoksa</a:t>
                      </a:r>
                      <a:r>
                        <a:rPr lang="en-US" altLang="ko-KR" sz="1900" b="1" i="0" u="none" strike="noStrike" baseline="0" dirty="0" smtClean="0">
                          <a:latin typeface="맑은 고딕"/>
                        </a:rPr>
                        <a:t> Session</a:t>
                      </a:r>
                      <a:r>
                        <a:rPr lang="ko-KR" altLang="en-US" sz="1900" b="1" i="0" u="none" strike="noStrike" dirty="0" smtClean="0">
                          <a:latin typeface="맑은 고딕"/>
                        </a:rPr>
                        <a:t> </a:t>
                      </a:r>
                      <a:r>
                        <a:rPr lang="en-US" altLang="ko-KR" sz="1900" b="1" i="0" u="none" strike="noStrike" baseline="0" dirty="0" smtClean="0">
                          <a:latin typeface="+mn-lt"/>
                        </a:rPr>
                        <a:t> </a:t>
                      </a:r>
                      <a:endParaRPr lang="ko-KR" altLang="en-US" sz="1900" b="1" i="0" u="none" strike="noStrike" dirty="0" smtClean="0">
                        <a:latin typeface="+mn-lt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2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22:40 ~</a:t>
                      </a:r>
                      <a:r>
                        <a:rPr lang="en-US" altLang="ko-KR" sz="1800" b="1" i="0" u="none" strike="noStrike" baseline="0" dirty="0" smtClean="0">
                          <a:latin typeface="+mj-ea"/>
                          <a:ea typeface="+mj-ea"/>
                        </a:rPr>
                        <a:t> 23:00</a:t>
                      </a:r>
                      <a:endParaRPr lang="en-US" altLang="ko-KR" sz="1800" b="1" i="0" u="none" strike="noStrike" dirty="0" smtClean="0">
                        <a:latin typeface="+mj-ea"/>
                        <a:ea typeface="+mj-ea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err="1" smtClean="0">
                          <a:latin typeface="+mn-lt"/>
                        </a:rPr>
                        <a:t>Jeong</a:t>
                      </a:r>
                      <a:r>
                        <a:rPr lang="en-US" altLang="ko-KR" sz="1900" b="1" i="0" u="none" strike="noStrike" dirty="0" smtClean="0">
                          <a:latin typeface="+mn-lt"/>
                        </a:rPr>
                        <a:t> Shim Won</a:t>
                      </a:r>
                      <a:endParaRPr lang="ko-KR" altLang="en-US" sz="1900" b="1" i="0" u="none" strike="noStrike" dirty="0" smtClean="0">
                        <a:latin typeface="+mn-lt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505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i="0" u="none" strike="noStrike" dirty="0" smtClean="0">
                          <a:latin typeface="+mj-ea"/>
                          <a:ea typeface="+mj-ea"/>
                        </a:rPr>
                        <a:t>23:00 ~ 05:00</a:t>
                      </a: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1" i="0" u="none" strike="noStrike" dirty="0" smtClean="0">
                          <a:latin typeface="+mn-lt"/>
                        </a:rPr>
                        <a:t>Rest</a:t>
                      </a:r>
                      <a:endParaRPr lang="ko-KR" altLang="en-US" sz="1900" b="1" i="0" u="none" strike="noStrike" dirty="0" smtClean="0">
                        <a:latin typeface="+mn-lt"/>
                      </a:endParaRPr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743" marR="3743" marT="4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9648825" y="3060700"/>
          <a:ext cx="208002" cy="487470"/>
        </p:xfrm>
        <a:graphic>
          <a:graphicData uri="http://schemas.openxmlformats.org/drawingml/2006/table">
            <a:tbl>
              <a:tblPr/>
              <a:tblGrid>
                <a:gridCol w="208002"/>
              </a:tblGrid>
              <a:tr h="487469">
                <a:tc>
                  <a:txBody>
                    <a:bodyPr/>
                    <a:lstStyle/>
                    <a:p>
                      <a:pPr latinLnBrk="1"/>
                      <a:endParaRPr lang="ko-KR" altLang="en-US" sz="2400" dirty="0"/>
                    </a:p>
                  </a:txBody>
                  <a:tcPr marL="91301" marR="91301" marT="60855" marB="6085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35526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6.</a:t>
            </a:r>
            <a:r>
              <a:rPr lang="ko-KR" altLang="en-US" b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err="1" smtClean="0">
                <a:ea typeface="HY견고딕" pitchFamily="18" charset="-127"/>
              </a:rPr>
              <a:t>Jeongshim</a:t>
            </a:r>
            <a:r>
              <a:rPr lang="en-US" altLang="ko-KR" sz="2400" dirty="0" smtClean="0">
                <a:ea typeface="HY견고딕" pitchFamily="18" charset="-127"/>
              </a:rPr>
              <a:t> Won</a:t>
            </a:r>
            <a:endParaRPr lang="ko-KR" altLang="en-US" sz="2400" dirty="0" smtClean="0">
              <a:ea typeface="HY견고딕" pitchFamily="18" charset="-127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gray">
          <a:xfrm>
            <a:off x="755650" y="1557338"/>
            <a:ext cx="144463" cy="295116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38916" name="Picture 5" descr="2000_04_04_N00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21" b="6819"/>
          <a:stretch>
            <a:fillRect/>
          </a:stretch>
        </p:blipFill>
        <p:spPr bwMode="auto">
          <a:xfrm>
            <a:off x="1187450" y="1450975"/>
            <a:ext cx="7200900" cy="4824413"/>
          </a:xfrm>
          <a:prstGeom prst="rect">
            <a:avLst/>
          </a:prstGeom>
          <a:noFill/>
          <a:ln w="38100">
            <a:solidFill>
              <a:srgbClr val="205A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en-US" altLang="ko-KR" sz="2400" dirty="0" err="1" smtClean="0">
                <a:ea typeface="HY견고딕" pitchFamily="18" charset="-127"/>
              </a:rPr>
              <a:t>Jeongshim</a:t>
            </a:r>
            <a:r>
              <a:rPr lang="en-US" altLang="ko-KR" sz="2400" dirty="0" smtClean="0">
                <a:ea typeface="HY견고딕" pitchFamily="18" charset="-127"/>
              </a:rPr>
              <a:t> Won</a:t>
            </a:r>
            <a:endParaRPr lang="ko-KR" altLang="en-US" sz="2400" dirty="0" smtClean="0">
              <a:ea typeface="HY견고딕" pitchFamily="18" charset="-127"/>
            </a:endParaRPr>
          </a:p>
        </p:txBody>
      </p:sp>
      <p:sp>
        <p:nvSpPr>
          <p:cNvPr id="39939" name="Rectangle 23"/>
          <p:cNvSpPr>
            <a:spLocks noChangeArrowheads="1"/>
          </p:cNvSpPr>
          <p:nvPr/>
        </p:nvSpPr>
        <p:spPr bwMode="gray">
          <a:xfrm>
            <a:off x="755650" y="1557338"/>
            <a:ext cx="144463" cy="295116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39940" name="Picture 25" descr="2002_01_19_N0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708"/>
          <a:stretch>
            <a:fillRect/>
          </a:stretch>
        </p:blipFill>
        <p:spPr bwMode="auto">
          <a:xfrm>
            <a:off x="1258888" y="2276475"/>
            <a:ext cx="7208837" cy="3927475"/>
          </a:xfrm>
          <a:prstGeom prst="rect">
            <a:avLst/>
          </a:prstGeom>
          <a:noFill/>
          <a:ln w="38100">
            <a:solidFill>
              <a:srgbClr val="205A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26" descr="2009_10_16_D0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785225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27"/>
          <p:cNvSpPr>
            <a:spLocks noChangeArrowheads="1"/>
          </p:cNvSpPr>
          <p:nvPr/>
        </p:nvSpPr>
        <p:spPr bwMode="gray">
          <a:xfrm>
            <a:off x="3924300" y="4613275"/>
            <a:ext cx="5219700" cy="15525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2400">
                <a:solidFill>
                  <a:schemeClr val="tx1"/>
                </a:solidFill>
              </a:rPr>
              <a:t>Do not talk to others</a:t>
            </a:r>
          </a:p>
          <a:p>
            <a:r>
              <a:rPr lang="en-US" altLang="ja-JP" sz="2400">
                <a:solidFill>
                  <a:schemeClr val="tx1"/>
                </a:solidFill>
              </a:rPr>
              <a:t>Wear socks at all times</a:t>
            </a:r>
          </a:p>
          <a:p>
            <a:r>
              <a:rPr lang="en-US" altLang="ko-KR" sz="2400">
                <a:solidFill>
                  <a:schemeClr val="tx1"/>
                </a:solidFill>
              </a:rPr>
              <a:t>Before turning your back to leave, </a:t>
            </a:r>
          </a:p>
          <a:p>
            <a:r>
              <a:rPr lang="en-US" altLang="ko-KR" sz="2400">
                <a:solidFill>
                  <a:schemeClr val="tx1"/>
                </a:solidFill>
              </a:rPr>
              <a:t>  take 3 steps backwards and bow.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6.</a:t>
            </a:r>
            <a:r>
              <a:rPr lang="ko-KR" altLang="en-US" b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err="1" smtClean="0">
                <a:ea typeface="HY견고딕" pitchFamily="18" charset="-127"/>
              </a:rPr>
              <a:t>Jeongshim</a:t>
            </a:r>
            <a:r>
              <a:rPr lang="en-US" altLang="ko-KR" sz="2400" dirty="0" smtClean="0">
                <a:ea typeface="HY견고딕" pitchFamily="18" charset="-127"/>
              </a:rPr>
              <a:t> Won</a:t>
            </a:r>
          </a:p>
        </p:txBody>
      </p:sp>
      <p:sp>
        <p:nvSpPr>
          <p:cNvPr id="69665" name="Oval 33"/>
          <p:cNvSpPr>
            <a:spLocks noChangeArrowheads="1"/>
          </p:cNvSpPr>
          <p:nvPr/>
        </p:nvSpPr>
        <p:spPr bwMode="auto">
          <a:xfrm rot="-2209675">
            <a:off x="-325438" y="1341438"/>
            <a:ext cx="3313113" cy="1965325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55686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algn="ctr">
            <a:noFill/>
            <a:round/>
            <a:headEnd/>
            <a:tailEnd/>
          </a:ln>
          <a:effectLst/>
        </p:spPr>
        <p:txBody>
          <a:bodyPr wrap="none" lIns="87313" tIns="44450" rIns="87313" bIns="44450" anchor="ctr"/>
          <a:lstStyle/>
          <a:p>
            <a:pPr>
              <a:defRPr/>
            </a:pPr>
            <a:endParaRPr lang="ko-KR" altLang="en-US"/>
          </a:p>
        </p:txBody>
      </p:sp>
      <p:grpSp>
        <p:nvGrpSpPr>
          <p:cNvPr id="40964" name="Group 35"/>
          <p:cNvGrpSpPr>
            <a:grpSpLocks/>
          </p:cNvGrpSpPr>
          <p:nvPr/>
        </p:nvGrpSpPr>
        <p:grpSpPr bwMode="auto">
          <a:xfrm rot="-2220000">
            <a:off x="395288" y="1581150"/>
            <a:ext cx="1985962" cy="1404938"/>
            <a:chOff x="415" y="1060"/>
            <a:chExt cx="696" cy="698"/>
          </a:xfrm>
        </p:grpSpPr>
        <p:sp>
          <p:nvSpPr>
            <p:cNvPr id="40991" name="Oval 36"/>
            <p:cNvSpPr>
              <a:spLocks noChangeArrowheads="1"/>
            </p:cNvSpPr>
            <p:nvPr/>
          </p:nvSpPr>
          <p:spPr bwMode="gray">
            <a:xfrm>
              <a:off x="415" y="1060"/>
              <a:ext cx="696" cy="698"/>
            </a:xfrm>
            <a:prstGeom prst="ellipse">
              <a:avLst/>
            </a:prstGeom>
            <a:gradFill rotWithShape="1">
              <a:gsLst>
                <a:gs pos="0">
                  <a:srgbClr val="762F00"/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0992" name="Oval 37"/>
            <p:cNvSpPr>
              <a:spLocks noChangeArrowheads="1"/>
            </p:cNvSpPr>
            <p:nvPr/>
          </p:nvSpPr>
          <p:spPr bwMode="gray">
            <a:xfrm>
              <a:off x="424" y="1069"/>
              <a:ext cx="680" cy="680"/>
            </a:xfrm>
            <a:prstGeom prst="ellipse">
              <a:avLst/>
            </a:prstGeom>
            <a:gradFill rotWithShape="1">
              <a:gsLst>
                <a:gs pos="0">
                  <a:srgbClr val="FF6600">
                    <a:alpha val="0"/>
                  </a:srgbClr>
                </a:gs>
                <a:gs pos="100000">
                  <a:srgbClr val="FFCAA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0993" name="Oval 38"/>
            <p:cNvSpPr>
              <a:spLocks noChangeArrowheads="1"/>
            </p:cNvSpPr>
            <p:nvPr/>
          </p:nvSpPr>
          <p:spPr bwMode="gray">
            <a:xfrm>
              <a:off x="440" y="1091"/>
              <a:ext cx="647" cy="636"/>
            </a:xfrm>
            <a:prstGeom prst="ellipse">
              <a:avLst/>
            </a:prstGeom>
            <a:gradFill rotWithShape="1">
              <a:gsLst>
                <a:gs pos="0">
                  <a:srgbClr val="CA5100"/>
                </a:gs>
                <a:gs pos="100000">
                  <a:srgbClr val="FF660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0994" name="Oval 39"/>
            <p:cNvSpPr>
              <a:spLocks noChangeArrowheads="1"/>
            </p:cNvSpPr>
            <p:nvPr/>
          </p:nvSpPr>
          <p:spPr bwMode="gray">
            <a:xfrm>
              <a:off x="476" y="1071"/>
              <a:ext cx="576" cy="51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660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</p:grpSp>
      <p:sp>
        <p:nvSpPr>
          <p:cNvPr id="40965" name="Rectangle 40"/>
          <p:cNvSpPr>
            <a:spLocks noChangeArrowheads="1"/>
          </p:cNvSpPr>
          <p:nvPr/>
        </p:nvSpPr>
        <p:spPr bwMode="auto">
          <a:xfrm>
            <a:off x="684213" y="1916113"/>
            <a:ext cx="2016125" cy="8239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eaLnBrk="1" latinLnBrk="1" hangingPunct="1"/>
            <a:r>
              <a:rPr kumimoji="1" lang="en-US" altLang="ko-KR">
                <a:solidFill>
                  <a:srgbClr val="003366"/>
                </a:solidFill>
                <a:latin typeface="HY견고딕" pitchFamily="18" charset="-127"/>
                <a:ea typeface="HY견고딕" pitchFamily="18" charset="-127"/>
              </a:rPr>
              <a:t>Grace of Jeongshim Won </a:t>
            </a:r>
          </a:p>
          <a:p>
            <a:pPr algn="l" eaLnBrk="1" latinLnBrk="1" hangingPunct="1"/>
            <a:r>
              <a:rPr kumimoji="1" lang="en-US" altLang="ko-KR">
                <a:solidFill>
                  <a:srgbClr val="003366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</a:p>
        </p:txBody>
      </p:sp>
      <p:sp>
        <p:nvSpPr>
          <p:cNvPr id="69674" name="AutoShape 42"/>
          <p:cNvSpPr>
            <a:spLocks noChangeArrowheads="1"/>
          </p:cNvSpPr>
          <p:nvPr/>
        </p:nvSpPr>
        <p:spPr bwMode="gray">
          <a:xfrm>
            <a:off x="2987675" y="1700213"/>
            <a:ext cx="5616575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6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20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0967" name="Line 47"/>
          <p:cNvSpPr>
            <a:spLocks noChangeShapeType="1"/>
          </p:cNvSpPr>
          <p:nvPr/>
        </p:nvSpPr>
        <p:spPr bwMode="gray">
          <a:xfrm>
            <a:off x="3089275" y="2174875"/>
            <a:ext cx="54721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68" name="Line 48"/>
          <p:cNvSpPr>
            <a:spLocks noChangeShapeType="1"/>
          </p:cNvSpPr>
          <p:nvPr/>
        </p:nvSpPr>
        <p:spPr bwMode="gray">
          <a:xfrm>
            <a:off x="3276600" y="1703388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69" name="Text Box 43"/>
          <p:cNvSpPr txBox="1">
            <a:spLocks noChangeArrowheads="1"/>
          </p:cNvSpPr>
          <p:nvPr/>
        </p:nvSpPr>
        <p:spPr bwMode="gray">
          <a:xfrm>
            <a:off x="3267075" y="1717675"/>
            <a:ext cx="49768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200" b="0">
                <a:latin typeface="HY견고딕" pitchFamily="18" charset="-127"/>
                <a:ea typeface="HY견고딕" pitchFamily="18" charset="-127"/>
              </a:rPr>
              <a:t>Placement of special angels</a:t>
            </a:r>
          </a:p>
        </p:txBody>
      </p:sp>
      <p:sp>
        <p:nvSpPr>
          <p:cNvPr id="69685" name="AutoShape 53"/>
          <p:cNvSpPr>
            <a:spLocks noChangeArrowheads="1"/>
          </p:cNvSpPr>
          <p:nvPr/>
        </p:nvSpPr>
        <p:spPr bwMode="gray">
          <a:xfrm>
            <a:off x="2987675" y="2392363"/>
            <a:ext cx="5616575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6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20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0971" name="Line 54"/>
          <p:cNvSpPr>
            <a:spLocks noChangeShapeType="1"/>
          </p:cNvSpPr>
          <p:nvPr/>
        </p:nvSpPr>
        <p:spPr bwMode="gray">
          <a:xfrm>
            <a:off x="3089275" y="2867025"/>
            <a:ext cx="54721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72" name="Line 55"/>
          <p:cNvSpPr>
            <a:spLocks noChangeShapeType="1"/>
          </p:cNvSpPr>
          <p:nvPr/>
        </p:nvSpPr>
        <p:spPr bwMode="gray">
          <a:xfrm>
            <a:off x="3276600" y="2395538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73" name="Text Box 56"/>
          <p:cNvSpPr txBox="1">
            <a:spLocks noChangeArrowheads="1"/>
          </p:cNvSpPr>
          <p:nvPr/>
        </p:nvSpPr>
        <p:spPr bwMode="gray">
          <a:xfrm>
            <a:off x="2987675" y="2435225"/>
            <a:ext cx="59769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200" b="0">
                <a:latin typeface="HY견고딕" pitchFamily="18" charset="-127"/>
                <a:ea typeface="HY견고딕" pitchFamily="18" charset="-127"/>
              </a:rPr>
              <a:t>Our prayers are delivered as letters</a:t>
            </a:r>
          </a:p>
        </p:txBody>
      </p:sp>
      <p:sp>
        <p:nvSpPr>
          <p:cNvPr id="69691" name="AutoShape 59"/>
          <p:cNvSpPr>
            <a:spLocks noChangeArrowheads="1"/>
          </p:cNvSpPr>
          <p:nvPr/>
        </p:nvSpPr>
        <p:spPr bwMode="gray">
          <a:xfrm>
            <a:off x="2987675" y="3084513"/>
            <a:ext cx="5616575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6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20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0975" name="Line 60"/>
          <p:cNvSpPr>
            <a:spLocks noChangeShapeType="1"/>
          </p:cNvSpPr>
          <p:nvPr/>
        </p:nvSpPr>
        <p:spPr bwMode="gray">
          <a:xfrm>
            <a:off x="3089275" y="3559175"/>
            <a:ext cx="54721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76" name="Line 61"/>
          <p:cNvSpPr>
            <a:spLocks noChangeShapeType="1"/>
          </p:cNvSpPr>
          <p:nvPr/>
        </p:nvSpPr>
        <p:spPr bwMode="gray">
          <a:xfrm>
            <a:off x="3276600" y="3087688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77" name="Text Box 62"/>
          <p:cNvSpPr txBox="1">
            <a:spLocks noChangeArrowheads="1"/>
          </p:cNvSpPr>
          <p:nvPr/>
        </p:nvSpPr>
        <p:spPr bwMode="gray">
          <a:xfrm>
            <a:off x="3132138" y="3127375"/>
            <a:ext cx="52562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200" b="0">
                <a:latin typeface="HY견고딕" pitchFamily="18" charset="-127"/>
                <a:ea typeface="HY견고딕" pitchFamily="18" charset="-127"/>
              </a:rPr>
              <a:t>The angels report directly to God</a:t>
            </a:r>
          </a:p>
        </p:txBody>
      </p:sp>
      <p:sp>
        <p:nvSpPr>
          <p:cNvPr id="69696" name="AutoShape 64"/>
          <p:cNvSpPr>
            <a:spLocks noChangeArrowheads="1"/>
          </p:cNvSpPr>
          <p:nvPr/>
        </p:nvSpPr>
        <p:spPr bwMode="gray">
          <a:xfrm>
            <a:off x="2987675" y="3800475"/>
            <a:ext cx="5616575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6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20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0979" name="Line 65"/>
          <p:cNvSpPr>
            <a:spLocks noChangeShapeType="1"/>
          </p:cNvSpPr>
          <p:nvPr/>
        </p:nvSpPr>
        <p:spPr bwMode="gray">
          <a:xfrm>
            <a:off x="3089275" y="4275138"/>
            <a:ext cx="54721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80" name="Line 66"/>
          <p:cNvSpPr>
            <a:spLocks noChangeShapeType="1"/>
          </p:cNvSpPr>
          <p:nvPr/>
        </p:nvSpPr>
        <p:spPr bwMode="gray">
          <a:xfrm>
            <a:off x="3276600" y="3803650"/>
            <a:ext cx="0" cy="571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981" name="Text Box 67"/>
          <p:cNvSpPr txBox="1">
            <a:spLocks noChangeArrowheads="1"/>
          </p:cNvSpPr>
          <p:nvPr/>
        </p:nvSpPr>
        <p:spPr bwMode="gray">
          <a:xfrm>
            <a:off x="2987675" y="3903663"/>
            <a:ext cx="5761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b="0">
                <a:latin typeface="HY견고딕" pitchFamily="18" charset="-127"/>
                <a:ea typeface="HY견고딕" pitchFamily="18" charset="-127"/>
              </a:rPr>
              <a:t>The grace of the wishes coming true greatly</a:t>
            </a:r>
          </a:p>
        </p:txBody>
      </p:sp>
      <p:sp>
        <p:nvSpPr>
          <p:cNvPr id="69775" name="AutoShape 143"/>
          <p:cNvSpPr>
            <a:spLocks noChangeArrowheads="1"/>
          </p:cNvSpPr>
          <p:nvPr/>
        </p:nvSpPr>
        <p:spPr bwMode="auto">
          <a:xfrm>
            <a:off x="1547813" y="4818063"/>
            <a:ext cx="7056437" cy="1533525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3" name="Group 148"/>
          <p:cNvGrpSpPr>
            <a:grpSpLocks/>
          </p:cNvGrpSpPr>
          <p:nvPr/>
        </p:nvGrpSpPr>
        <p:grpSpPr bwMode="auto">
          <a:xfrm>
            <a:off x="611188" y="5281613"/>
            <a:ext cx="1863725" cy="620712"/>
            <a:chOff x="578" y="2994"/>
            <a:chExt cx="1174" cy="391"/>
          </a:xfrm>
        </p:grpSpPr>
        <p:sp>
          <p:nvSpPr>
            <p:cNvPr id="69776" name="AutoShape 144"/>
            <p:cNvSpPr>
              <a:spLocks noChangeArrowheads="1"/>
            </p:cNvSpPr>
            <p:nvPr/>
          </p:nvSpPr>
          <p:spPr bwMode="gray">
            <a:xfrm>
              <a:off x="578" y="2994"/>
              <a:ext cx="1174" cy="39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40988" name="AutoShape 145"/>
            <p:cNvSpPr>
              <a:spLocks noChangeArrowheads="1"/>
            </p:cNvSpPr>
            <p:nvPr/>
          </p:nvSpPr>
          <p:spPr bwMode="auto">
            <a:xfrm flipH="1">
              <a:off x="1634" y="3134"/>
              <a:ext cx="46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0989" name="AutoShape 146"/>
            <p:cNvSpPr>
              <a:spLocks noChangeArrowheads="1"/>
            </p:cNvSpPr>
            <p:nvPr/>
          </p:nvSpPr>
          <p:spPr bwMode="auto">
            <a:xfrm flipH="1">
              <a:off x="632" y="3140"/>
              <a:ext cx="45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0990" name="Text Box 147"/>
            <p:cNvSpPr txBox="1">
              <a:spLocks noChangeArrowheads="1"/>
            </p:cNvSpPr>
            <p:nvPr/>
          </p:nvSpPr>
          <p:spPr bwMode="gray">
            <a:xfrm>
              <a:off x="639" y="3043"/>
              <a:ext cx="10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>
                  <a:solidFill>
                    <a:schemeClr val="bg1"/>
                  </a:solidFill>
                  <a:ea typeface="HY견고딕" pitchFamily="18" charset="-127"/>
                </a:rPr>
                <a:t>Attention!</a:t>
              </a:r>
            </a:p>
          </p:txBody>
        </p:sp>
      </p:grpSp>
      <p:sp>
        <p:nvSpPr>
          <p:cNvPr id="69781" name="Text Box 149"/>
          <p:cNvSpPr txBox="1">
            <a:spLocks noChangeArrowheads="1"/>
          </p:cNvSpPr>
          <p:nvPr/>
        </p:nvSpPr>
        <p:spPr bwMode="gray">
          <a:xfrm>
            <a:off x="2559050" y="4868863"/>
            <a:ext cx="5900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b="0">
                <a:latin typeface="HY견고딕" pitchFamily="18" charset="-127"/>
                <a:ea typeface="HY견고딕" pitchFamily="18" charset="-127"/>
              </a:rPr>
              <a:t>1. Always wear a white top: reason - </a:t>
            </a: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gray">
          <a:xfrm>
            <a:off x="2555875" y="5229225"/>
            <a:ext cx="6192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b="0">
                <a:latin typeface="HY견고딕" pitchFamily="18" charset="-127"/>
                <a:ea typeface="HY견고딕" pitchFamily="18" charset="-127"/>
              </a:rPr>
              <a:t>2. Praying time : After every CY session                                                10 PM closing prayer</a:t>
            </a: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gray">
          <a:xfrm>
            <a:off x="2555875" y="5870575"/>
            <a:ext cx="547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b="0">
                <a:latin typeface="HY견고딕" pitchFamily="18" charset="-127"/>
                <a:ea typeface="HY견고딕" pitchFamily="18" charset="-127"/>
              </a:rPr>
              <a:t>3. Please never touch the candles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9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9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75" grpId="0" animBg="1"/>
      <p:bldP spid="69781" grpId="0"/>
      <p:bldP spid="69782" grpId="0"/>
      <p:bldP spid="6978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b="0" dirty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dirty="0" smtClean="0">
                <a:ea typeface="HY견고딕" pitchFamily="18" charset="-127"/>
              </a:rPr>
              <a:t>Bath House</a:t>
            </a:r>
          </a:p>
        </p:txBody>
      </p:sp>
      <p:pic>
        <p:nvPicPr>
          <p:cNvPr id="49159" name="Picture 7" descr="IMG_6711"/>
          <p:cNvPicPr>
            <a:picLocks noChangeAspect="1" noChangeArrowheads="1"/>
          </p:cNvPicPr>
          <p:nvPr/>
        </p:nvPicPr>
        <p:blipFill>
          <a:blip r:embed="rId2" cstate="print">
            <a:lum bright="12000" contras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0" r="3835" b="14331"/>
          <a:stretch>
            <a:fillRect/>
          </a:stretch>
        </p:blipFill>
        <p:spPr bwMode="auto">
          <a:xfrm>
            <a:off x="4679950" y="3267075"/>
            <a:ext cx="44640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ctangle 8"/>
          <p:cNvSpPr>
            <a:spLocks noChangeArrowheads="1"/>
          </p:cNvSpPr>
          <p:nvPr/>
        </p:nvSpPr>
        <p:spPr bwMode="gray">
          <a:xfrm>
            <a:off x="4896867" y="5967685"/>
            <a:ext cx="4211637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ko-KR" sz="2000" dirty="0">
                <a:solidFill>
                  <a:schemeClr val="tx1"/>
                </a:solidFill>
              </a:rPr>
              <a:t>Entrance to sisters showers </a:t>
            </a:r>
          </a:p>
          <a:p>
            <a:pPr eaLnBrk="1" hangingPunct="1"/>
            <a:r>
              <a:rPr lang="en-US" altLang="ko-KR" sz="2000" dirty="0">
                <a:solidFill>
                  <a:schemeClr val="tx1"/>
                </a:solidFill>
              </a:rPr>
              <a:t>and laundry room</a:t>
            </a:r>
          </a:p>
        </p:txBody>
      </p:sp>
      <p:pic>
        <p:nvPicPr>
          <p:cNvPr id="7" name="그림 8" descr="DSCN40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43" r="2380" b="37302"/>
          <a:stretch>
            <a:fillRect/>
          </a:stretch>
        </p:blipFill>
        <p:spPr bwMode="auto">
          <a:xfrm>
            <a:off x="251073" y="1556718"/>
            <a:ext cx="4680967" cy="273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ChangeArrowheads="1"/>
          </p:cNvSpPr>
          <p:nvPr/>
        </p:nvSpPr>
        <p:spPr bwMode="gray">
          <a:xfrm>
            <a:off x="539552" y="4123928"/>
            <a:ext cx="3960813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ko-KR" sz="2400">
                <a:solidFill>
                  <a:schemeClr val="tx1"/>
                </a:solidFill>
              </a:rPr>
              <a:t>Brother’s entrance</a:t>
            </a:r>
            <a:endParaRPr kumimoji="1" lang="ko-KR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2" descr="2008_08_09_D0001"/>
          <p:cNvPicPr>
            <a:picLocks noChangeAspect="1" noChangeArrowheads="1"/>
          </p:cNvPicPr>
          <p:nvPr/>
        </p:nvPicPr>
        <p:blipFill>
          <a:blip r:embed="rId3" cstate="print">
            <a:lum bright="42000" contrast="12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25538"/>
            <a:ext cx="331152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WordArt 5"/>
          <p:cNvSpPr>
            <a:spLocks noChangeArrowheads="1" noChangeShapeType="1" noTextEdit="1"/>
          </p:cNvSpPr>
          <p:nvPr/>
        </p:nvSpPr>
        <p:spPr bwMode="grayWhite">
          <a:xfrm>
            <a:off x="4648200" y="2971800"/>
            <a:ext cx="38862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altLang="ko-KR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 !</a:t>
            </a:r>
            <a:endParaRPr lang="ko-KR" altLang="en-US" sz="3600" kern="1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6324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876675" y="3860800"/>
            <a:ext cx="5449888" cy="11525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altLang="ko-KR" sz="2200" dirty="0" smtClean="0">
                <a:solidFill>
                  <a:srgbClr val="000066"/>
                </a:solidFill>
                <a:latin typeface="HY견고딕" pitchFamily="18" charset="-127"/>
                <a:ea typeface="HY견고딕" pitchFamily="18" charset="-127"/>
              </a:rPr>
              <a:t>I hope you can receive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ko-KR" sz="2200" dirty="0" smtClean="0">
                <a:solidFill>
                  <a:srgbClr val="000066"/>
                </a:solidFill>
                <a:latin typeface="HY견고딕" pitchFamily="18" charset="-127"/>
                <a:ea typeface="HY견고딕" pitchFamily="18" charset="-127"/>
              </a:rPr>
              <a:t>much grace during this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ko-KR" sz="2200" dirty="0">
                <a:solidFill>
                  <a:srgbClr val="000066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2200" dirty="0" smtClean="0">
                <a:solidFill>
                  <a:srgbClr val="000066"/>
                </a:solidFill>
                <a:latin typeface="HY견고딕" pitchFamily="18" charset="-127"/>
                <a:ea typeface="HY견고딕" pitchFamily="18" charset="-127"/>
              </a:rPr>
              <a:t> day workshop!</a:t>
            </a:r>
          </a:p>
        </p:txBody>
      </p:sp>
      <p:pic>
        <p:nvPicPr>
          <p:cNvPr id="6" name="Picture 8" descr="영문_좌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365" y="5445224"/>
            <a:ext cx="39020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14375"/>
            <a:ext cx="7669088" cy="533400"/>
          </a:xfrm>
        </p:spPr>
        <p:txBody>
          <a:bodyPr/>
          <a:lstStyle/>
          <a:p>
            <a:pPr eaLnBrk="1" hangingPunct="1"/>
            <a:r>
              <a:rPr lang="en-US" altLang="ko-KR" sz="2400" b="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2400" b="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2400" dirty="0" smtClean="0">
                <a:ea typeface="HY견고딕" pitchFamily="18" charset="-127"/>
              </a:rPr>
              <a:t>Understanding of Cheongpyeong Works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379788" y="1989138"/>
            <a:ext cx="2360612" cy="1979612"/>
            <a:chOff x="2129" y="1253"/>
            <a:chExt cx="1487" cy="1247"/>
          </a:xfrm>
        </p:grpSpPr>
        <p:grpSp>
          <p:nvGrpSpPr>
            <p:cNvPr id="5141" name="Group 9"/>
            <p:cNvGrpSpPr>
              <a:grpSpLocks/>
            </p:cNvGrpSpPr>
            <p:nvPr/>
          </p:nvGrpSpPr>
          <p:grpSpPr bwMode="auto">
            <a:xfrm>
              <a:off x="2129" y="1253"/>
              <a:ext cx="1487" cy="1247"/>
              <a:chOff x="2057" y="862"/>
              <a:chExt cx="1549" cy="1351"/>
            </a:xfrm>
          </p:grpSpPr>
          <p:sp>
            <p:nvSpPr>
              <p:cNvPr id="5143" name="AutoShape 10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44" name="AutoShape 11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45" name="AutoShape 12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5142" name="Text Box 17"/>
            <p:cNvSpPr txBox="1">
              <a:spLocks noChangeArrowheads="1"/>
            </p:cNvSpPr>
            <p:nvPr/>
          </p:nvSpPr>
          <p:spPr bwMode="gray">
            <a:xfrm>
              <a:off x="2407" y="1587"/>
              <a:ext cx="91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sz="2400" b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True</a:t>
              </a:r>
              <a:endParaRPr lang="en-US" altLang="ko-KR" sz="24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r>
                <a:rPr lang="en-US" altLang="ko-KR" sz="2400" b="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Parents</a:t>
              </a: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609726" y="2974975"/>
            <a:ext cx="2362200" cy="1979613"/>
            <a:chOff x="1014" y="1874"/>
            <a:chExt cx="1488" cy="1247"/>
          </a:xfrm>
        </p:grpSpPr>
        <p:grpSp>
          <p:nvGrpSpPr>
            <p:cNvPr id="5136" name="Group 13"/>
            <p:cNvGrpSpPr>
              <a:grpSpLocks/>
            </p:cNvGrpSpPr>
            <p:nvPr/>
          </p:nvGrpSpPr>
          <p:grpSpPr bwMode="auto">
            <a:xfrm>
              <a:off x="1014" y="1874"/>
              <a:ext cx="1488" cy="1247"/>
              <a:chOff x="1110" y="2656"/>
              <a:chExt cx="1549" cy="1351"/>
            </a:xfrm>
          </p:grpSpPr>
          <p:sp>
            <p:nvSpPr>
              <p:cNvPr id="5138" name="AutoShape 1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39" name="AutoShape 1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40" name="AutoShape 16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5137" name="Text Box 18"/>
            <p:cNvSpPr txBox="1">
              <a:spLocks noChangeArrowheads="1"/>
            </p:cNvSpPr>
            <p:nvPr/>
          </p:nvSpPr>
          <p:spPr bwMode="gray">
            <a:xfrm>
              <a:off x="1189" y="2252"/>
              <a:ext cx="1158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b="0" dirty="0" err="1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HeungJinNim</a:t>
              </a:r>
              <a:endParaRPr lang="en-US" altLang="ko-KR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r>
                <a:rPr lang="en-US" altLang="ko-KR" sz="1600" b="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84. 1. 2</a:t>
              </a:r>
            </a:p>
            <a:p>
              <a:r>
                <a:rPr lang="en-US" altLang="ko-KR" sz="1600" b="0" dirty="0" err="1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Seung</a:t>
              </a:r>
              <a:r>
                <a:rPr lang="en-US" altLang="ko-KR" sz="1600" b="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600" b="0" dirty="0" err="1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hwa</a:t>
              </a:r>
              <a:endParaRPr lang="en-US" altLang="ko-KR" sz="16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5148263" y="2979738"/>
            <a:ext cx="2362200" cy="1979612"/>
            <a:chOff x="3243" y="1877"/>
            <a:chExt cx="1488" cy="1247"/>
          </a:xfrm>
        </p:grpSpPr>
        <p:grpSp>
          <p:nvGrpSpPr>
            <p:cNvPr id="5131" name="Group 19"/>
            <p:cNvGrpSpPr>
              <a:grpSpLocks/>
            </p:cNvGrpSpPr>
            <p:nvPr/>
          </p:nvGrpSpPr>
          <p:grpSpPr bwMode="auto">
            <a:xfrm>
              <a:off x="3243" y="1877"/>
              <a:ext cx="1488" cy="1247"/>
              <a:chOff x="3174" y="2656"/>
              <a:chExt cx="1549" cy="1351"/>
            </a:xfrm>
          </p:grpSpPr>
          <p:sp>
            <p:nvSpPr>
              <p:cNvPr id="5133" name="AutoShape 2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34" name="AutoShape 21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35" name="AutoShape 2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6D440E"/>
                  </a:gs>
                  <a:gs pos="100000">
                    <a:srgbClr val="EC941E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5132" name="Text Box 23"/>
            <p:cNvSpPr txBox="1">
              <a:spLocks noChangeArrowheads="1"/>
            </p:cNvSpPr>
            <p:nvPr/>
          </p:nvSpPr>
          <p:spPr bwMode="gray">
            <a:xfrm>
              <a:off x="3494" y="2207"/>
              <a:ext cx="94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b="0" dirty="0" err="1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DaeMoNim</a:t>
              </a:r>
              <a:endParaRPr lang="en-US" altLang="ko-KR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r>
                <a:rPr lang="en-US" altLang="ko-KR" sz="1600" b="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89. 11. 3 </a:t>
              </a:r>
              <a:endParaRPr lang="ko-KR" altLang="en-US" sz="16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r>
                <a:rPr lang="en-US" altLang="ko-KR" sz="1600" b="0" dirty="0" err="1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Seung</a:t>
              </a:r>
              <a:r>
                <a:rPr lang="en-US" altLang="ko-KR" sz="1600" b="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600" b="0" dirty="0" err="1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hwa</a:t>
              </a:r>
              <a:endParaRPr lang="en-US" altLang="ko-KR" sz="16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381375" y="3956050"/>
            <a:ext cx="2362200" cy="1979613"/>
            <a:chOff x="2130" y="2492"/>
            <a:chExt cx="1488" cy="1247"/>
          </a:xfrm>
        </p:grpSpPr>
        <p:sp>
          <p:nvSpPr>
            <p:cNvPr id="5127" name="AutoShape 25"/>
            <p:cNvSpPr>
              <a:spLocks noChangeArrowheads="1"/>
            </p:cNvSpPr>
            <p:nvPr/>
          </p:nvSpPr>
          <p:spPr bwMode="gray">
            <a:xfrm>
              <a:off x="2142" y="2513"/>
              <a:ext cx="1476" cy="1226"/>
            </a:xfrm>
            <a:prstGeom prst="hexagon">
              <a:avLst>
                <a:gd name="adj" fmla="val 30098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28" name="AutoShape 26"/>
            <p:cNvSpPr>
              <a:spLocks noChangeArrowheads="1"/>
            </p:cNvSpPr>
            <p:nvPr/>
          </p:nvSpPr>
          <p:spPr bwMode="gray">
            <a:xfrm>
              <a:off x="2130" y="2492"/>
              <a:ext cx="1476" cy="1226"/>
            </a:xfrm>
            <a:prstGeom prst="hexagon">
              <a:avLst>
                <a:gd name="adj" fmla="val 30098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29" name="AutoShape 27"/>
            <p:cNvSpPr>
              <a:spLocks noChangeArrowheads="1"/>
            </p:cNvSpPr>
            <p:nvPr/>
          </p:nvSpPr>
          <p:spPr bwMode="gray">
            <a:xfrm>
              <a:off x="2216" y="2566"/>
              <a:ext cx="1297" cy="1078"/>
            </a:xfrm>
            <a:prstGeom prst="hexagon">
              <a:avLst>
                <a:gd name="adj" fmla="val 30079"/>
                <a:gd name="vf" fmla="val 115470"/>
              </a:avLst>
            </a:prstGeom>
            <a:gradFill rotWithShape="1">
              <a:gsLst>
                <a:gs pos="0">
                  <a:srgbClr val="CC0000">
                    <a:alpha val="75998"/>
                  </a:srgbClr>
                </a:gs>
                <a:gs pos="100000">
                  <a:srgbClr val="9B0000">
                    <a:alpha val="64998"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30" name="Text Box 28"/>
            <p:cNvSpPr txBox="1">
              <a:spLocks noChangeArrowheads="1"/>
            </p:cNvSpPr>
            <p:nvPr/>
          </p:nvSpPr>
          <p:spPr bwMode="gray">
            <a:xfrm>
              <a:off x="2340" y="2970"/>
              <a:ext cx="105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r>
                <a:rPr lang="en-US" altLang="ko-KR" b="0" dirty="0" err="1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HoonMoNim</a:t>
              </a:r>
              <a:endParaRPr lang="en-US" altLang="ko-KR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 smtClean="0">
                <a:latin typeface="HY견고딕" pitchFamily="18" charset="-127"/>
                <a:ea typeface="HY견고딕" pitchFamily="18" charset="-127"/>
              </a:rPr>
              <a:t>Words on </a:t>
            </a:r>
            <a:r>
              <a:rPr lang="en-US" altLang="ko-KR" dirty="0" smtClean="0">
                <a:ea typeface="HY견고딕" pitchFamily="18" charset="-127"/>
              </a:rPr>
              <a:t>Cheongpyeong </a:t>
            </a:r>
            <a:r>
              <a:rPr lang="en-US" altLang="ko-KR" dirty="0">
                <a:ea typeface="HY견고딕" pitchFamily="18" charset="-127"/>
              </a:rPr>
              <a:t>Works</a:t>
            </a:r>
            <a:endParaRPr lang="ko-KR" altLang="en-US" dirty="0"/>
          </a:p>
        </p:txBody>
      </p:sp>
      <p:pic>
        <p:nvPicPr>
          <p:cNvPr id="5" name="Picture 2" descr="\\172.16.5.61\photo\JPG_Small\Day\2011\2011_06\2011_06_04_참부모님\2011_06_04_D0044.jpg"/>
          <p:cNvPicPr>
            <a:picLocks noChangeAspect="1" noChangeArrowheads="1"/>
          </p:cNvPicPr>
          <p:nvPr/>
        </p:nvPicPr>
        <p:blipFill>
          <a:blip r:embed="rId2" cstate="print"/>
          <a:srcRect l="16401" t="2669" r="11371" b="1900"/>
          <a:stretch>
            <a:fillRect/>
          </a:stretch>
        </p:blipFill>
        <p:spPr bwMode="auto">
          <a:xfrm>
            <a:off x="395536" y="2165562"/>
            <a:ext cx="2952328" cy="2919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3491880" y="1412776"/>
            <a:ext cx="5652120" cy="5154242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0" tIns="39883" rIns="0" bIns="39883">
            <a:spAutoFit/>
          </a:bodyPr>
          <a:lstStyle/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altLang="ko-KR" sz="2700" dirty="0" smtClean="0">
                <a:solidFill>
                  <a:srgbClr val="FF66FF"/>
                </a:solidFill>
                <a:latin typeface="HY강B" pitchFamily="18" charset="-127"/>
                <a:ea typeface="HY강B" pitchFamily="18" charset="-127"/>
              </a:rPr>
              <a:t>“</a:t>
            </a:r>
            <a:r>
              <a:rPr lang="en-US" altLang="ko-KR" sz="2700" dirty="0">
                <a:solidFill>
                  <a:srgbClr val="FF66FF"/>
                </a:solidFill>
                <a:latin typeface="HY강B" pitchFamily="18" charset="-127"/>
                <a:ea typeface="HY강B" pitchFamily="18" charset="-127"/>
              </a:rPr>
              <a:t>Cheongpyeong Works is to liberate spirits who </a:t>
            </a:r>
            <a:r>
              <a:rPr lang="en-US" altLang="ko-KR" sz="2700" dirty="0" smtClean="0">
                <a:solidFill>
                  <a:srgbClr val="FF66FF"/>
                </a:solidFill>
                <a:latin typeface="HY강B" pitchFamily="18" charset="-127"/>
                <a:ea typeface="HY강B" pitchFamily="18" charset="-127"/>
              </a:rPr>
              <a:t>are attached </a:t>
            </a:r>
            <a:r>
              <a:rPr lang="en-US" altLang="ko-KR" sz="2700" dirty="0">
                <a:solidFill>
                  <a:srgbClr val="FF66FF"/>
                </a:solidFill>
                <a:latin typeface="HY강B" pitchFamily="18" charset="-127"/>
                <a:ea typeface="HY강B" pitchFamily="18" charset="-127"/>
              </a:rPr>
              <a:t>inside the bodies of human…  </a:t>
            </a:r>
          </a:p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altLang="ko-KR" sz="2700" dirty="0" smtClean="0">
                <a:latin typeface="HY강B" pitchFamily="18" charset="-127"/>
                <a:ea typeface="HY강B" pitchFamily="18" charset="-127"/>
              </a:rPr>
              <a:t>There </a:t>
            </a:r>
            <a:r>
              <a:rPr lang="en-US" altLang="ko-KR" sz="2700" dirty="0">
                <a:latin typeface="HY강B" pitchFamily="18" charset="-127"/>
                <a:ea typeface="HY강B" pitchFamily="18" charset="-127"/>
              </a:rPr>
              <a:t>are many evil spirits </a:t>
            </a:r>
            <a:r>
              <a:rPr lang="en-US" altLang="ko-KR" sz="2700" dirty="0" smtClean="0">
                <a:latin typeface="HY강B" pitchFamily="18" charset="-127"/>
                <a:ea typeface="HY강B" pitchFamily="18" charset="-127"/>
              </a:rPr>
              <a:t>attached </a:t>
            </a:r>
            <a:r>
              <a:rPr lang="en-US" altLang="ko-KR" sz="2700" dirty="0">
                <a:latin typeface="HY강B" pitchFamily="18" charset="-127"/>
                <a:ea typeface="HY강B" pitchFamily="18" charset="-127"/>
              </a:rPr>
              <a:t>inside our bodies. </a:t>
            </a:r>
            <a:r>
              <a:rPr lang="en-US" altLang="ko-KR" sz="2700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CP Works is </a:t>
            </a:r>
            <a:r>
              <a:rPr lang="en-US" altLang="ko-KR" sz="270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to chase them out of you.”</a:t>
            </a:r>
            <a:r>
              <a:rPr lang="ko-KR" altLang="en-US" sz="270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</a:t>
            </a:r>
            <a:endParaRPr lang="ko-KR" altLang="en-US" sz="2700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altLang="ko-KR" sz="2400" dirty="0" smtClean="0">
                <a:latin typeface="Arial" charset="0"/>
              </a:rPr>
              <a:t> (Vol. 301</a:t>
            </a:r>
            <a:r>
              <a:rPr lang="en-US" altLang="ko-KR" sz="2400" dirty="0">
                <a:latin typeface="Arial" charset="0"/>
              </a:rPr>
              <a:t>,</a:t>
            </a:r>
            <a:r>
              <a:rPr lang="ko-KR" altLang="en-US" sz="2400" dirty="0" smtClean="0">
                <a:latin typeface="Arial" charset="0"/>
              </a:rPr>
              <a:t> </a:t>
            </a:r>
            <a:r>
              <a:rPr lang="en-US" altLang="ko-KR" sz="2400" dirty="0" smtClean="0">
                <a:latin typeface="Arial" charset="0"/>
              </a:rPr>
              <a:t> Page 209:  May 1, 1999)</a:t>
            </a:r>
            <a:endParaRPr lang="ko-KR" alt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27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714375"/>
            <a:ext cx="7315200" cy="533400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ea typeface="굴림" pitchFamily="50" charset="-127"/>
              </a:rPr>
              <a:t>Heung Jin </a:t>
            </a:r>
            <a:r>
              <a:rPr lang="en-US" altLang="ko-KR" dirty="0" err="1" smtClean="0">
                <a:ea typeface="굴림" pitchFamily="50" charset="-127"/>
              </a:rPr>
              <a:t>Nim</a:t>
            </a:r>
            <a:r>
              <a:rPr lang="en-US" altLang="ko-KR" dirty="0" smtClean="0">
                <a:ea typeface="굴림" pitchFamily="50" charset="-127"/>
              </a:rPr>
              <a:t>            </a:t>
            </a:r>
            <a:r>
              <a:rPr lang="en-US" altLang="ko-KR" dirty="0" err="1" smtClean="0">
                <a:ea typeface="굴림" pitchFamily="50" charset="-127"/>
              </a:rPr>
              <a:t>Dae</a:t>
            </a:r>
            <a:r>
              <a:rPr lang="en-US" altLang="ko-KR" dirty="0" smtClean="0">
                <a:ea typeface="굴림" pitchFamily="50" charset="-127"/>
              </a:rPr>
              <a:t> Mo </a:t>
            </a:r>
            <a:r>
              <a:rPr lang="en-US" altLang="ko-KR" dirty="0" err="1" smtClean="0">
                <a:ea typeface="굴림" pitchFamily="50" charset="-127"/>
              </a:rPr>
              <a:t>Nim</a:t>
            </a:r>
            <a:r>
              <a:rPr lang="en-US" altLang="ko-KR" dirty="0" smtClean="0">
                <a:ea typeface="굴림" pitchFamily="50" charset="-127"/>
              </a:rPr>
              <a:t> </a:t>
            </a:r>
          </a:p>
        </p:txBody>
      </p:sp>
      <p:pic>
        <p:nvPicPr>
          <p:cNvPr id="6147" name="Picture 5" descr="_D036880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947" y="1484313"/>
            <a:ext cx="39830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_D036886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313"/>
            <a:ext cx="3886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x7_022_01ea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70" r="16702" b="13615"/>
          <a:stretch>
            <a:fillRect/>
          </a:stretch>
        </p:blipFill>
        <p:spPr bwMode="auto">
          <a:xfrm>
            <a:off x="217488" y="1412875"/>
            <a:ext cx="8713787" cy="5087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5400" y="692696"/>
            <a:ext cx="7315200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ko-KR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50" charset="-127"/>
              </a:rPr>
              <a:t>Panoramic View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7_06_02_D010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4" t="14436"/>
          <a:stretch>
            <a:fillRect/>
          </a:stretch>
        </p:blipFill>
        <p:spPr bwMode="auto">
          <a:xfrm>
            <a:off x="174625" y="1412875"/>
            <a:ext cx="8785225" cy="51181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04025" y="1989138"/>
            <a:ext cx="17113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Chin hwa Hall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211638" y="5373688"/>
            <a:ext cx="18002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Heavenly Palace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932363" y="2852738"/>
            <a:ext cx="1225550" cy="320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500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Bath house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0825" y="4797425"/>
            <a:ext cx="14414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Cheongshim Tower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771775" y="2492375"/>
            <a:ext cx="20161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Jeong Shim Won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63713" y="3357563"/>
            <a:ext cx="720725" cy="320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500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store</a:t>
            </a:r>
          </a:p>
        </p:txBody>
      </p:sp>
      <p:sp>
        <p:nvSpPr>
          <p:cNvPr id="10249" name="Rectangle 10"/>
          <p:cNvSpPr>
            <a:spLocks noChangeArrowheads="1"/>
          </p:cNvSpPr>
          <p:nvPr/>
        </p:nvSpPr>
        <p:spPr bwMode="gray">
          <a:xfrm>
            <a:off x="7164388" y="5516563"/>
            <a:ext cx="17605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1600">
                <a:solidFill>
                  <a:schemeClr val="tx1"/>
                </a:solidFill>
                <a:latin typeface="Times New Roman" pitchFamily="18" charset="0"/>
              </a:rPr>
              <a:t>Calligraphy Stone</a:t>
            </a:r>
            <a:endParaRPr lang="ko-KR" altLang="en-US" sz="16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50" name="Oval 11"/>
          <p:cNvSpPr>
            <a:spLocks noChangeArrowheads="1"/>
          </p:cNvSpPr>
          <p:nvPr/>
        </p:nvSpPr>
        <p:spPr bwMode="gray">
          <a:xfrm>
            <a:off x="8101013" y="5013325"/>
            <a:ext cx="574675" cy="5032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81472" y="735360"/>
            <a:ext cx="7494984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ko-KR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3. Cheongpyeong Heaven &amp; Earth Training Center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04_10_22_D002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03"/>
          <a:stretch>
            <a:fillRect/>
          </a:stretch>
        </p:blipFill>
        <p:spPr bwMode="auto">
          <a:xfrm>
            <a:off x="250825" y="1484313"/>
            <a:ext cx="8642350" cy="4537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0825" y="1700213"/>
            <a:ext cx="230505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3000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Main Gate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23850" y="6092825"/>
            <a:ext cx="2879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>
                <a:solidFill>
                  <a:schemeClr val="tx1"/>
                </a:solidFill>
                <a:latin typeface="Times New Roman" pitchFamily="18" charset="0"/>
                <a:ea typeface="MS PMincho" pitchFamily="18" charset="-128"/>
              </a:rPr>
              <a:t>Along the street, Bus stop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17240" y="764704"/>
            <a:ext cx="7675240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ko-KR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3. Cheongpyeong Heaven &amp; Earth Training Center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0일OT  (김상오)">
  <a:themeElements>
    <a:clrScheme name="40일OT  (김상오) 2">
      <a:dk1>
        <a:srgbClr val="30311D"/>
      </a:dk1>
      <a:lt1>
        <a:srgbClr val="FFFFFF"/>
      </a:lt1>
      <a:dk2>
        <a:srgbClr val="FF6600"/>
      </a:dk2>
      <a:lt2>
        <a:srgbClr val="C0C0C0"/>
      </a:lt2>
      <a:accent1>
        <a:srgbClr val="3FB564"/>
      </a:accent1>
      <a:accent2>
        <a:srgbClr val="15A2E9"/>
      </a:accent2>
      <a:accent3>
        <a:srgbClr val="FFFFFF"/>
      </a:accent3>
      <a:accent4>
        <a:srgbClr val="272817"/>
      </a:accent4>
      <a:accent5>
        <a:srgbClr val="AFD7B8"/>
      </a:accent5>
      <a:accent6>
        <a:srgbClr val="1292D3"/>
      </a:accent6>
      <a:hlink>
        <a:srgbClr val="F5B821"/>
      </a:hlink>
      <a:folHlink>
        <a:srgbClr val="A1A18B"/>
      </a:folHlink>
    </a:clrScheme>
    <a:fontScheme name="40일OT  (김상오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00">
                <a:alpha val="21001"/>
              </a:srgbClr>
            </a:gs>
            <a:gs pos="100000">
              <a:srgbClr val="000000">
                <a:gamma/>
                <a:shade val="0"/>
                <a:invGamma/>
              </a:srgbClr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0000">
                <a:alpha val="21001"/>
              </a:srgbClr>
            </a:gs>
            <a:gs pos="100000">
              <a:srgbClr val="000000">
                <a:gamma/>
                <a:shade val="0"/>
                <a:invGamma/>
              </a:srgbClr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굴림" pitchFamily="50" charset="-127"/>
          </a:defRPr>
        </a:defPPr>
      </a:lstStyle>
    </a:lnDef>
  </a:objectDefaults>
  <a:extraClrSchemeLst>
    <a:extraClrScheme>
      <a:clrScheme name="40일OT  (김상오) 1">
        <a:dk1>
          <a:srgbClr val="000000"/>
        </a:dk1>
        <a:lt1>
          <a:srgbClr val="FFFFFF"/>
        </a:lt1>
        <a:dk2>
          <a:srgbClr val="1367BB"/>
        </a:dk2>
        <a:lt2>
          <a:srgbClr val="C0C0C0"/>
        </a:lt2>
        <a:accent1>
          <a:srgbClr val="009999"/>
        </a:accent1>
        <a:accent2>
          <a:srgbClr val="E0691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CB5E15"/>
        </a:accent6>
        <a:hlink>
          <a:srgbClr val="4CC737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일OT  (김상오) 2">
        <a:dk1>
          <a:srgbClr val="30311D"/>
        </a:dk1>
        <a:lt1>
          <a:srgbClr val="FFFFFF"/>
        </a:lt1>
        <a:dk2>
          <a:srgbClr val="FF6600"/>
        </a:dk2>
        <a:lt2>
          <a:srgbClr val="C0C0C0"/>
        </a:lt2>
        <a:accent1>
          <a:srgbClr val="3FB564"/>
        </a:accent1>
        <a:accent2>
          <a:srgbClr val="15A2E9"/>
        </a:accent2>
        <a:accent3>
          <a:srgbClr val="FFFFFF"/>
        </a:accent3>
        <a:accent4>
          <a:srgbClr val="272817"/>
        </a:accent4>
        <a:accent5>
          <a:srgbClr val="AFD7B8"/>
        </a:accent5>
        <a:accent6>
          <a:srgbClr val="1292D3"/>
        </a:accent6>
        <a:hlink>
          <a:srgbClr val="F5B821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일OT  (김상오) 3">
        <a:dk1>
          <a:srgbClr val="30311D"/>
        </a:dk1>
        <a:lt1>
          <a:srgbClr val="FFFFFF"/>
        </a:lt1>
        <a:dk2>
          <a:srgbClr val="44808E"/>
        </a:dk2>
        <a:lt2>
          <a:srgbClr val="DDDDDD"/>
        </a:lt2>
        <a:accent1>
          <a:srgbClr val="D24F4C"/>
        </a:accent1>
        <a:accent2>
          <a:srgbClr val="276EEF"/>
        </a:accent2>
        <a:accent3>
          <a:srgbClr val="FFFFFF"/>
        </a:accent3>
        <a:accent4>
          <a:srgbClr val="272817"/>
        </a:accent4>
        <a:accent5>
          <a:srgbClr val="E5B2B2"/>
        </a:accent5>
        <a:accent6>
          <a:srgbClr val="2263D9"/>
        </a:accent6>
        <a:hlink>
          <a:srgbClr val="64C3F2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40일OT  (김상오)</Template>
  <TotalTime>5647</TotalTime>
  <Words>987</Words>
  <Application>Microsoft Office PowerPoint</Application>
  <PresentationFormat>On-screen Show (4:3)</PresentationFormat>
  <Paragraphs>226</Paragraphs>
  <Slides>34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40일OT  (김상오)</vt:lpstr>
      <vt:lpstr>Image</vt:lpstr>
      <vt:lpstr>Photo Editor 사진</vt:lpstr>
      <vt:lpstr>Cheongpyeong World Leaders Workshop OT</vt:lpstr>
      <vt:lpstr>Contents</vt:lpstr>
      <vt:lpstr>Slide 3</vt:lpstr>
      <vt:lpstr>2. Understanding of Cheongpyeong Works</vt:lpstr>
      <vt:lpstr>Words on Cheongpyeong Works</vt:lpstr>
      <vt:lpstr>Heung Jin Nim            Dae Mo Nim </vt:lpstr>
      <vt:lpstr>Slide 7</vt:lpstr>
      <vt:lpstr>Slide 8</vt:lpstr>
      <vt:lpstr>Slide 9</vt:lpstr>
      <vt:lpstr>  1st floor  Korean/International Office,   Japanese Office                                      Small Hall (A, B), Consulting Office, VIP rooms (1~7),  </vt:lpstr>
      <vt:lpstr>Basement 2nd floor Ancestor Liberation Registration Booth,  Seil Travel</vt:lpstr>
      <vt:lpstr>4. Chanyang Yeoksa Session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5. Holy Ground Prayer</vt:lpstr>
      <vt:lpstr>5. Holy Ground Prayer</vt:lpstr>
      <vt:lpstr>Tree of Love - sallow tree</vt:lpstr>
      <vt:lpstr>Tree of Shimjeong (Heart) –mulberry tree</vt:lpstr>
      <vt:lpstr>Tree of All Things – chestnut tree</vt:lpstr>
      <vt:lpstr>Tree of Loyalty – pine tree</vt:lpstr>
      <vt:lpstr>Tree of Blessing –White pine tree</vt:lpstr>
      <vt:lpstr>Integrated to Prayer at the Tree of Blessing</vt:lpstr>
      <vt:lpstr>Water of Life</vt:lpstr>
      <vt:lpstr>6. Jeongshim Won</vt:lpstr>
      <vt:lpstr>6. Jeongshim Won</vt:lpstr>
      <vt:lpstr>6. Jeongshim Won</vt:lpstr>
      <vt:lpstr>6. Jeongshim Won</vt:lpstr>
      <vt:lpstr>7. Bath House</vt:lpstr>
      <vt:lpstr>Slide 34</vt:lpstr>
    </vt:vector>
  </TitlesOfParts>
  <Company>my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Orientation</dc:title>
  <dc:creator>문인표</dc:creator>
  <cp:lastModifiedBy>Mike</cp:lastModifiedBy>
  <cp:revision>559</cp:revision>
  <cp:lastPrinted>2014-02-15T05:34:34Z</cp:lastPrinted>
  <dcterms:created xsi:type="dcterms:W3CDTF">2008-11-19T07:23:16Z</dcterms:created>
  <dcterms:modified xsi:type="dcterms:W3CDTF">2014-02-17T08:11:50Z</dcterms:modified>
</cp:coreProperties>
</file>