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9" r:id="rId1"/>
  </p:sldMasterIdLst>
  <p:notesMasterIdLst>
    <p:notesMasterId r:id="rId33"/>
  </p:notesMasterIdLst>
  <p:handoutMasterIdLst>
    <p:handoutMasterId r:id="rId34"/>
  </p:handoutMasterIdLst>
  <p:sldIdLst>
    <p:sldId id="256" r:id="rId2"/>
    <p:sldId id="275" r:id="rId3"/>
    <p:sldId id="264" r:id="rId4"/>
    <p:sldId id="310" r:id="rId5"/>
    <p:sldId id="257" r:id="rId6"/>
    <p:sldId id="258" r:id="rId7"/>
    <p:sldId id="298" r:id="rId8"/>
    <p:sldId id="259" r:id="rId9"/>
    <p:sldId id="260" r:id="rId10"/>
    <p:sldId id="299" r:id="rId11"/>
    <p:sldId id="261" r:id="rId12"/>
    <p:sldId id="262" r:id="rId13"/>
    <p:sldId id="288" r:id="rId14"/>
    <p:sldId id="306" r:id="rId15"/>
    <p:sldId id="307" r:id="rId16"/>
    <p:sldId id="308" r:id="rId17"/>
    <p:sldId id="309" r:id="rId18"/>
    <p:sldId id="302" r:id="rId19"/>
    <p:sldId id="311" r:id="rId20"/>
    <p:sldId id="301" r:id="rId21"/>
    <p:sldId id="290" r:id="rId22"/>
    <p:sldId id="303" r:id="rId23"/>
    <p:sldId id="292" r:id="rId24"/>
    <p:sldId id="304" r:id="rId25"/>
    <p:sldId id="294" r:id="rId26"/>
    <p:sldId id="271" r:id="rId27"/>
    <p:sldId id="305" r:id="rId28"/>
    <p:sldId id="279" r:id="rId29"/>
    <p:sldId id="296" r:id="rId30"/>
    <p:sldId id="297" r:id="rId31"/>
    <p:sldId id="312" r:id="rId32"/>
  </p:sldIdLst>
  <p:sldSz cx="9144000" cy="6858000" type="screen4x3"/>
  <p:notesSz cx="7104063" cy="10234613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ECCB06"/>
    <a:srgbClr val="FFCC00"/>
    <a:srgbClr val="000066"/>
    <a:srgbClr val="FFFFFF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142" autoAdjust="0"/>
    <p:restoredTop sz="93142" autoAdjust="0"/>
  </p:normalViewPr>
  <p:slideViewPr>
    <p:cSldViewPr showGuides="1">
      <p:cViewPr>
        <p:scale>
          <a:sx n="80" d="100"/>
          <a:sy n="80" d="100"/>
        </p:scale>
        <p:origin x="-768" y="642"/>
      </p:cViewPr>
      <p:guideLst>
        <p:guide orient="horz" pos="225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howGuides="1">
      <p:cViewPr varScale="1">
        <p:scale>
          <a:sx n="60" d="100"/>
          <a:sy n="60" d="100"/>
        </p:scale>
        <p:origin x="-3269" y="-72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53E623-E1A2-44EB-A41D-83CC22F0F8CE}" type="doc">
      <dgm:prSet loTypeId="urn:microsoft.com/office/officeart/2005/8/layout/matrix3" loCatId="matrix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pPr latinLnBrk="1"/>
          <a:endParaRPr lang="ko-KR" altLang="en-US"/>
        </a:p>
      </dgm:t>
    </dgm:pt>
    <dgm:pt modelId="{14743E76-4F54-4740-B1E2-AAB5AF53C2B2}">
      <dgm:prSet phldrT="[텍스트]" custT="1"/>
      <dgm:spPr/>
      <dgm:t>
        <a:bodyPr/>
        <a:lstStyle/>
        <a:p>
          <a:pPr latinLnBrk="1"/>
          <a:r>
            <a:rPr lang="en-US" altLang="ko-KR" sz="1800" dirty="0" smtClean="0">
              <a:latin typeface="HY견고딕" pitchFamily="18" charset="-127"/>
              <a:ea typeface="HY견고딕" pitchFamily="18" charset="-127"/>
            </a:rPr>
            <a:t>1. </a:t>
          </a:r>
          <a:r>
            <a:rPr lang="en-US" altLang="ko-KR" sz="1800" b="1" dirty="0" smtClean="0">
              <a:latin typeface="+mn-ea"/>
            </a:rPr>
            <a:t>Requirement analysis for developing  leadership</a:t>
          </a:r>
        </a:p>
        <a:p>
          <a:pPr latinLnBrk="1"/>
          <a:r>
            <a:rPr lang="en-US" altLang="ko-KR" sz="1800" dirty="0" smtClean="0"/>
            <a:t>Check the objectives of the work, and personal goals</a:t>
          </a:r>
          <a:endParaRPr lang="ko-KR" altLang="en-US" sz="1800" dirty="0">
            <a:latin typeface="HY견고딕" pitchFamily="18" charset="-127"/>
            <a:ea typeface="HY견고딕" pitchFamily="18" charset="-127"/>
          </a:endParaRPr>
        </a:p>
      </dgm:t>
    </dgm:pt>
    <dgm:pt modelId="{79F8D97E-4CD6-425D-9E86-0FFF3463EED9}" type="parTrans" cxnId="{1ED6844A-F71C-40C6-9022-A6D31AFB1F6C}">
      <dgm:prSet/>
      <dgm:spPr/>
      <dgm:t>
        <a:bodyPr/>
        <a:lstStyle/>
        <a:p>
          <a:pPr latinLnBrk="1"/>
          <a:endParaRPr lang="ko-KR" altLang="en-US"/>
        </a:p>
      </dgm:t>
    </dgm:pt>
    <dgm:pt modelId="{F3DE52B6-E99A-409C-B22C-97E99B3ED68C}" type="sibTrans" cxnId="{1ED6844A-F71C-40C6-9022-A6D31AFB1F6C}">
      <dgm:prSet/>
      <dgm:spPr/>
      <dgm:t>
        <a:bodyPr/>
        <a:lstStyle/>
        <a:p>
          <a:pPr latinLnBrk="1"/>
          <a:endParaRPr lang="ko-KR" altLang="en-US"/>
        </a:p>
      </dgm:t>
    </dgm:pt>
    <dgm:pt modelId="{43309FA2-E7A9-48E2-9D57-C2E9343972DD}">
      <dgm:prSet phldrT="[텍스트]" custT="1"/>
      <dgm:spPr/>
      <dgm:t>
        <a:bodyPr/>
        <a:lstStyle/>
        <a:p>
          <a:pPr latinLnBrk="1"/>
          <a:r>
            <a:rPr lang="en-US" altLang="ko-KR" sz="1800" b="1" dirty="0" smtClean="0">
              <a:latin typeface="+mn-ea"/>
            </a:rPr>
            <a:t>Establishing a plan for developing leadership</a:t>
          </a:r>
        </a:p>
        <a:p>
          <a:pPr latinLnBrk="1"/>
          <a:r>
            <a:rPr lang="en-US" altLang="ko-KR" sz="1800" dirty="0" smtClean="0"/>
            <a:t>Set goals for the development/ a way to build the competencies / requirements for supporting / schedule for reviewing / barriers and solutions</a:t>
          </a:r>
          <a:endParaRPr lang="ko-KR" altLang="en-US" sz="1800" dirty="0"/>
        </a:p>
      </dgm:t>
    </dgm:pt>
    <dgm:pt modelId="{0C81AA8F-45BC-4705-8CC8-03E1D8BE0419}" type="parTrans" cxnId="{FEAB8E93-0883-496A-AD95-6CE9BB4E4E0B}">
      <dgm:prSet/>
      <dgm:spPr/>
      <dgm:t>
        <a:bodyPr/>
        <a:lstStyle/>
        <a:p>
          <a:pPr latinLnBrk="1"/>
          <a:endParaRPr lang="ko-KR" altLang="en-US"/>
        </a:p>
      </dgm:t>
    </dgm:pt>
    <dgm:pt modelId="{9D484E88-845D-438B-8995-2657DAE0C328}" type="sibTrans" cxnId="{FEAB8E93-0883-496A-AD95-6CE9BB4E4E0B}">
      <dgm:prSet/>
      <dgm:spPr/>
      <dgm:t>
        <a:bodyPr/>
        <a:lstStyle/>
        <a:p>
          <a:pPr latinLnBrk="1"/>
          <a:endParaRPr lang="ko-KR" altLang="en-US"/>
        </a:p>
      </dgm:t>
    </dgm:pt>
    <dgm:pt modelId="{5E78060B-C89D-46EF-9006-2EDBE23FB521}">
      <dgm:prSet phldrT="[텍스트]" phldr="1"/>
      <dgm:spPr/>
      <dgm:t>
        <a:bodyPr/>
        <a:lstStyle/>
        <a:p>
          <a:pPr latinLnBrk="1"/>
          <a:endParaRPr lang="ko-KR" altLang="en-US" dirty="0"/>
        </a:p>
      </dgm:t>
    </dgm:pt>
    <dgm:pt modelId="{2EBE4CC7-739E-4E3E-AE0E-B5C8377A1588}" type="parTrans" cxnId="{92D33653-D001-416F-BAA7-EE7419AD8D82}">
      <dgm:prSet/>
      <dgm:spPr/>
      <dgm:t>
        <a:bodyPr/>
        <a:lstStyle/>
        <a:p>
          <a:pPr latinLnBrk="1"/>
          <a:endParaRPr lang="ko-KR" altLang="en-US"/>
        </a:p>
      </dgm:t>
    </dgm:pt>
    <dgm:pt modelId="{5796ADE2-2180-4749-BC6C-E0081C01B95A}" type="sibTrans" cxnId="{92D33653-D001-416F-BAA7-EE7419AD8D82}">
      <dgm:prSet/>
      <dgm:spPr/>
      <dgm:t>
        <a:bodyPr/>
        <a:lstStyle/>
        <a:p>
          <a:pPr latinLnBrk="1"/>
          <a:endParaRPr lang="ko-KR" altLang="en-US"/>
        </a:p>
      </dgm:t>
    </dgm:pt>
    <dgm:pt modelId="{BC0B2084-3DF5-489E-8D61-25A321237599}">
      <dgm:prSet phldrT="[텍스트]" phldr="1"/>
      <dgm:spPr/>
      <dgm:t>
        <a:bodyPr/>
        <a:lstStyle/>
        <a:p>
          <a:pPr latinLnBrk="1"/>
          <a:endParaRPr lang="ko-KR" altLang="en-US" dirty="0"/>
        </a:p>
      </dgm:t>
    </dgm:pt>
    <dgm:pt modelId="{363609D2-2EF1-449C-B07B-F6EE8087A707}" type="parTrans" cxnId="{F697840B-6112-4252-98AB-51F6C6B90408}">
      <dgm:prSet/>
      <dgm:spPr/>
      <dgm:t>
        <a:bodyPr/>
        <a:lstStyle/>
        <a:p>
          <a:pPr latinLnBrk="1"/>
          <a:endParaRPr lang="ko-KR" altLang="en-US"/>
        </a:p>
      </dgm:t>
    </dgm:pt>
    <dgm:pt modelId="{C46E8C6C-95C2-4829-8EC7-67034AB0DC34}" type="sibTrans" cxnId="{F697840B-6112-4252-98AB-51F6C6B90408}">
      <dgm:prSet/>
      <dgm:spPr/>
      <dgm:t>
        <a:bodyPr/>
        <a:lstStyle/>
        <a:p>
          <a:pPr latinLnBrk="1"/>
          <a:endParaRPr lang="ko-KR" altLang="en-US"/>
        </a:p>
      </dgm:t>
    </dgm:pt>
    <dgm:pt modelId="{E22B2CAD-A28C-45AF-8D18-12961D52AFAE}">
      <dgm:prSet phldrT="[텍스트]" custT="1"/>
      <dgm:spPr/>
      <dgm:t>
        <a:bodyPr/>
        <a:lstStyle/>
        <a:p>
          <a:pPr marL="0" marR="0" indent="0" defTabSz="914400" eaLnBrk="1" fontAlgn="auto" latinLnBrk="1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ko-KR" sz="1800" b="1" dirty="0" smtClean="0">
              <a:latin typeface="+mn-ea"/>
            </a:rPr>
            <a:t>2. Diagnosis of the leadership and analysis of the result </a:t>
          </a:r>
          <a:r>
            <a:rPr lang="en-US" altLang="ko-KR" sz="1800" dirty="0" smtClean="0"/>
            <a:t>Diagnosis the leadership/ Analyzing strong and weak points</a:t>
          </a:r>
          <a:endParaRPr lang="ko-KR" altLang="en-US" sz="1800" dirty="0">
            <a:latin typeface="HY견고딕" pitchFamily="18" charset="-127"/>
            <a:ea typeface="HY견고딕" pitchFamily="18" charset="-127"/>
          </a:endParaRPr>
        </a:p>
      </dgm:t>
    </dgm:pt>
    <dgm:pt modelId="{0D87D60D-8C89-4CC5-A960-A00029785F82}" type="parTrans" cxnId="{285B573D-C219-4A60-B296-D2CDEB0C53C3}">
      <dgm:prSet/>
      <dgm:spPr/>
      <dgm:t>
        <a:bodyPr/>
        <a:lstStyle/>
        <a:p>
          <a:pPr latinLnBrk="1"/>
          <a:endParaRPr lang="ko-KR" altLang="en-US"/>
        </a:p>
      </dgm:t>
    </dgm:pt>
    <dgm:pt modelId="{DCCAFAEA-2DEE-4738-9656-F9A3EB46D228}" type="sibTrans" cxnId="{285B573D-C219-4A60-B296-D2CDEB0C53C3}">
      <dgm:prSet/>
      <dgm:spPr/>
      <dgm:t>
        <a:bodyPr/>
        <a:lstStyle/>
        <a:p>
          <a:pPr latinLnBrk="1"/>
          <a:endParaRPr lang="ko-KR" altLang="en-US"/>
        </a:p>
      </dgm:t>
    </dgm:pt>
    <dgm:pt modelId="{462A985E-F7FD-4638-BC60-2DE417F87E7E}">
      <dgm:prSet phldrT="[텍스트]" custT="1"/>
      <dgm:spPr/>
      <dgm:t>
        <a:bodyPr/>
        <a:lstStyle/>
        <a:p>
          <a:pPr latinLnBrk="1"/>
          <a:r>
            <a:rPr lang="en-US" altLang="ko-KR" sz="1800" b="1" dirty="0" smtClean="0">
              <a:latin typeface="+mn-ea"/>
            </a:rPr>
            <a:t>4. Execution and review of the plan for development</a:t>
          </a:r>
        </a:p>
        <a:p>
          <a:pPr latinLnBrk="1"/>
          <a:r>
            <a:rPr lang="en-US" altLang="ko-KR" sz="1800" dirty="0" smtClean="0"/>
            <a:t>Evaluation of achievements / improvement plan </a:t>
          </a:r>
          <a:endParaRPr lang="ko-KR" altLang="en-US" sz="1800" dirty="0">
            <a:latin typeface="HY견고딕" pitchFamily="18" charset="-127"/>
            <a:ea typeface="HY견고딕" pitchFamily="18" charset="-127"/>
          </a:endParaRPr>
        </a:p>
      </dgm:t>
    </dgm:pt>
    <dgm:pt modelId="{C284A707-6ADC-4F30-AEBF-AC5D2332FD30}" type="parTrans" cxnId="{139E20DF-924B-4CEA-AE18-D67FE586B404}">
      <dgm:prSet/>
      <dgm:spPr/>
      <dgm:t>
        <a:bodyPr/>
        <a:lstStyle/>
        <a:p>
          <a:pPr latinLnBrk="1"/>
          <a:endParaRPr lang="ko-KR" altLang="en-US"/>
        </a:p>
      </dgm:t>
    </dgm:pt>
    <dgm:pt modelId="{660592D4-788A-4A5B-8755-AD83134A7A70}" type="sibTrans" cxnId="{139E20DF-924B-4CEA-AE18-D67FE586B404}">
      <dgm:prSet/>
      <dgm:spPr/>
      <dgm:t>
        <a:bodyPr/>
        <a:lstStyle/>
        <a:p>
          <a:pPr latinLnBrk="1"/>
          <a:endParaRPr lang="ko-KR" altLang="en-US"/>
        </a:p>
      </dgm:t>
    </dgm:pt>
    <dgm:pt modelId="{36F747F7-BCF2-4438-BD0C-A698F51FDD25}" type="pres">
      <dgm:prSet presAssocID="{0953E623-E1A2-44EB-A41D-83CC22F0F8CE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FE52BD5-15E9-4DC2-9D15-F2C67113886C}" type="pres">
      <dgm:prSet presAssocID="{0953E623-E1A2-44EB-A41D-83CC22F0F8CE}" presName="diamond" presStyleLbl="bgShp" presStyleIdx="0" presStyleCnt="1" custLinFactNeighborX="-4311"/>
      <dgm:spPr/>
      <dgm:t>
        <a:bodyPr/>
        <a:lstStyle/>
        <a:p>
          <a:endParaRPr lang="en-US"/>
        </a:p>
      </dgm:t>
    </dgm:pt>
    <dgm:pt modelId="{125DD3EE-F9F2-47C7-B784-CCA4D9925BA6}" type="pres">
      <dgm:prSet presAssocID="{0953E623-E1A2-44EB-A41D-83CC22F0F8CE}" presName="quad1" presStyleLbl="node1" presStyleIdx="0" presStyleCnt="4" custScaleX="156056" custScaleY="104528" custLinFactNeighborX="-47183" custLinFactNeighborY="40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ED83C50-9AB4-4129-8BE1-EDCB9748AF87}" type="pres">
      <dgm:prSet presAssocID="{0953E623-E1A2-44EB-A41D-83CC22F0F8CE}" presName="quad2" presStyleLbl="node1" presStyleIdx="1" presStyleCnt="4" custScaleX="147597" custScaleY="106061" custLinFactNeighborX="11701" custLinFactNeighborY="32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8021131-6DE4-4967-AAC1-1BBE7DB1DD73}" type="pres">
      <dgm:prSet presAssocID="{0953E623-E1A2-44EB-A41D-83CC22F0F8CE}" presName="quad3" presStyleLbl="node1" presStyleIdx="2" presStyleCnt="4" custScaleX="151284" custScaleY="122103" custLinFactNeighborX="-43297" custLinFactNeighborY="195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5BC381A-91FD-44FC-BE89-F297B948A45B}" type="pres">
      <dgm:prSet presAssocID="{0953E623-E1A2-44EB-A41D-83CC22F0F8CE}" presName="quad4" presStyleLbl="node1" presStyleIdx="3" presStyleCnt="4" custScaleX="145232" custScaleY="114505" custLinFactNeighborX="15031" custLinFactNeighborY="119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85E025A2-93E9-4418-867F-9764DD146F47}" type="presOf" srcId="{43309FA2-E7A9-48E2-9D57-C2E9343972DD}" destId="{C8021131-6DE4-4967-AAC1-1BBE7DB1DD73}" srcOrd="0" destOrd="0" presId="urn:microsoft.com/office/officeart/2005/8/layout/matrix3"/>
    <dgm:cxn modelId="{8F1AF00C-8D9D-47AA-AD63-99F2170ACCE9}" type="presOf" srcId="{14743E76-4F54-4740-B1E2-AAB5AF53C2B2}" destId="{125DD3EE-F9F2-47C7-B784-CCA4D9925BA6}" srcOrd="0" destOrd="0" presId="urn:microsoft.com/office/officeart/2005/8/layout/matrix3"/>
    <dgm:cxn modelId="{285B573D-C219-4A60-B296-D2CDEB0C53C3}" srcId="{0953E623-E1A2-44EB-A41D-83CC22F0F8CE}" destId="{E22B2CAD-A28C-45AF-8D18-12961D52AFAE}" srcOrd="1" destOrd="0" parTransId="{0D87D60D-8C89-4CC5-A960-A00029785F82}" sibTransId="{DCCAFAEA-2DEE-4738-9656-F9A3EB46D228}"/>
    <dgm:cxn modelId="{92D33653-D001-416F-BAA7-EE7419AD8D82}" srcId="{0953E623-E1A2-44EB-A41D-83CC22F0F8CE}" destId="{5E78060B-C89D-46EF-9006-2EDBE23FB521}" srcOrd="4" destOrd="0" parTransId="{2EBE4CC7-739E-4E3E-AE0E-B5C8377A1588}" sibTransId="{5796ADE2-2180-4749-BC6C-E0081C01B95A}"/>
    <dgm:cxn modelId="{458DB8E0-657D-48EE-96C2-12BFBAF7BFC6}" type="presOf" srcId="{0953E623-E1A2-44EB-A41D-83CC22F0F8CE}" destId="{36F747F7-BCF2-4438-BD0C-A698F51FDD25}" srcOrd="0" destOrd="0" presId="urn:microsoft.com/office/officeart/2005/8/layout/matrix3"/>
    <dgm:cxn modelId="{FEAB8E93-0883-496A-AD95-6CE9BB4E4E0B}" srcId="{0953E623-E1A2-44EB-A41D-83CC22F0F8CE}" destId="{43309FA2-E7A9-48E2-9D57-C2E9343972DD}" srcOrd="2" destOrd="0" parTransId="{0C81AA8F-45BC-4705-8CC8-03E1D8BE0419}" sibTransId="{9D484E88-845D-438B-8995-2657DAE0C328}"/>
    <dgm:cxn modelId="{E0ECF52C-FB28-4362-8630-2C9289B12A08}" type="presOf" srcId="{462A985E-F7FD-4638-BC60-2DE417F87E7E}" destId="{D5BC381A-91FD-44FC-BE89-F297B948A45B}" srcOrd="0" destOrd="0" presId="urn:microsoft.com/office/officeart/2005/8/layout/matrix3"/>
    <dgm:cxn modelId="{F697840B-6112-4252-98AB-51F6C6B90408}" srcId="{0953E623-E1A2-44EB-A41D-83CC22F0F8CE}" destId="{BC0B2084-3DF5-489E-8D61-25A321237599}" srcOrd="5" destOrd="0" parTransId="{363609D2-2EF1-449C-B07B-F6EE8087A707}" sibTransId="{C46E8C6C-95C2-4829-8EC7-67034AB0DC34}"/>
    <dgm:cxn modelId="{139E20DF-924B-4CEA-AE18-D67FE586B404}" srcId="{0953E623-E1A2-44EB-A41D-83CC22F0F8CE}" destId="{462A985E-F7FD-4638-BC60-2DE417F87E7E}" srcOrd="3" destOrd="0" parTransId="{C284A707-6ADC-4F30-AEBF-AC5D2332FD30}" sibTransId="{660592D4-788A-4A5B-8755-AD83134A7A70}"/>
    <dgm:cxn modelId="{848E3321-F737-4E71-8FA3-67C5D5D3E557}" type="presOf" srcId="{E22B2CAD-A28C-45AF-8D18-12961D52AFAE}" destId="{4ED83C50-9AB4-4129-8BE1-EDCB9748AF87}" srcOrd="0" destOrd="0" presId="urn:microsoft.com/office/officeart/2005/8/layout/matrix3"/>
    <dgm:cxn modelId="{1ED6844A-F71C-40C6-9022-A6D31AFB1F6C}" srcId="{0953E623-E1A2-44EB-A41D-83CC22F0F8CE}" destId="{14743E76-4F54-4740-B1E2-AAB5AF53C2B2}" srcOrd="0" destOrd="0" parTransId="{79F8D97E-4CD6-425D-9E86-0FFF3463EED9}" sibTransId="{F3DE52B6-E99A-409C-B22C-97E99B3ED68C}"/>
    <dgm:cxn modelId="{AC7C4965-49F0-4751-A19A-248BF6FA150D}" type="presParOf" srcId="{36F747F7-BCF2-4438-BD0C-A698F51FDD25}" destId="{6FE52BD5-15E9-4DC2-9D15-F2C67113886C}" srcOrd="0" destOrd="0" presId="urn:microsoft.com/office/officeart/2005/8/layout/matrix3"/>
    <dgm:cxn modelId="{55F2C8FC-81CA-4A58-A46E-8EC7B9806403}" type="presParOf" srcId="{36F747F7-BCF2-4438-BD0C-A698F51FDD25}" destId="{125DD3EE-F9F2-47C7-B784-CCA4D9925BA6}" srcOrd="1" destOrd="0" presId="urn:microsoft.com/office/officeart/2005/8/layout/matrix3"/>
    <dgm:cxn modelId="{BC1C5953-1C26-4FC1-B2F1-4C33D0D4EC45}" type="presParOf" srcId="{36F747F7-BCF2-4438-BD0C-A698F51FDD25}" destId="{4ED83C50-9AB4-4129-8BE1-EDCB9748AF87}" srcOrd="2" destOrd="0" presId="urn:microsoft.com/office/officeart/2005/8/layout/matrix3"/>
    <dgm:cxn modelId="{B83701B1-1ECD-4512-8C4E-636D2B5BD366}" type="presParOf" srcId="{36F747F7-BCF2-4438-BD0C-A698F51FDD25}" destId="{C8021131-6DE4-4967-AAC1-1BBE7DB1DD73}" srcOrd="3" destOrd="0" presId="urn:microsoft.com/office/officeart/2005/8/layout/matrix3"/>
    <dgm:cxn modelId="{0FD950AD-1BB8-41C0-86C8-0A35102D182C}" type="presParOf" srcId="{36F747F7-BCF2-4438-BD0C-A698F51FDD25}" destId="{D5BC381A-91FD-44FC-BE89-F297B948A45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E52BD5-15E9-4DC2-9D15-F2C67113886C}">
      <dsp:nvSpPr>
        <dsp:cNvPr id="0" name=""/>
        <dsp:cNvSpPr/>
      </dsp:nvSpPr>
      <dsp:spPr>
        <a:xfrm>
          <a:off x="849317" y="0"/>
          <a:ext cx="6092825" cy="6092825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5DD3EE-F9F2-47C7-B784-CCA4D9925BA6}">
      <dsp:nvSpPr>
        <dsp:cNvPr id="0" name=""/>
        <dsp:cNvSpPr/>
      </dsp:nvSpPr>
      <dsp:spPr>
        <a:xfrm>
          <a:off x="0" y="620687"/>
          <a:ext cx="3708205" cy="24837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kern="1200" dirty="0" smtClean="0">
              <a:latin typeface="HY견고딕" pitchFamily="18" charset="-127"/>
              <a:ea typeface="HY견고딕" pitchFamily="18" charset="-127"/>
            </a:rPr>
            <a:t>1. </a:t>
          </a:r>
          <a:r>
            <a:rPr lang="en-US" altLang="ko-KR" sz="1800" b="1" kern="1200" dirty="0" smtClean="0">
              <a:latin typeface="+mn-ea"/>
            </a:rPr>
            <a:t>Requirement analysis for developing  leadership</a:t>
          </a:r>
        </a:p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kern="1200" dirty="0" smtClean="0"/>
            <a:t>Check the objectives of the work, and personal goals</a:t>
          </a:r>
          <a:endParaRPr lang="ko-KR" altLang="en-US" sz="1800" kern="1200" dirty="0">
            <a:latin typeface="HY견고딕" pitchFamily="18" charset="-127"/>
            <a:ea typeface="HY견고딕" pitchFamily="18" charset="-127"/>
          </a:endParaRPr>
        </a:p>
      </dsp:txBody>
      <dsp:txXfrm>
        <a:off x="121249" y="741936"/>
        <a:ext cx="3465707" cy="2241298"/>
      </dsp:txXfrm>
    </dsp:sp>
    <dsp:sp modelId="{4ED83C50-9AB4-4129-8BE1-EDCB9748AF87}">
      <dsp:nvSpPr>
        <dsp:cNvPr id="0" name=""/>
        <dsp:cNvSpPr/>
      </dsp:nvSpPr>
      <dsp:spPr>
        <a:xfrm>
          <a:off x="3962323" y="584414"/>
          <a:ext cx="3507202" cy="252022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1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ko-KR" sz="1800" b="1" kern="1200" dirty="0" smtClean="0">
              <a:latin typeface="+mn-ea"/>
            </a:rPr>
            <a:t>2. Diagnosis of the leadership and analysis of the result </a:t>
          </a:r>
          <a:r>
            <a:rPr lang="en-US" altLang="ko-KR" sz="1800" kern="1200" dirty="0" smtClean="0"/>
            <a:t>Diagnosis the leadership/ Analyzing strong and weak points</a:t>
          </a:r>
          <a:endParaRPr lang="ko-KR" altLang="en-US" sz="1800" kern="1200" dirty="0">
            <a:latin typeface="HY견고딕" pitchFamily="18" charset="-127"/>
            <a:ea typeface="HY견고딕" pitchFamily="18" charset="-127"/>
          </a:endParaRPr>
        </a:p>
      </dsp:txBody>
      <dsp:txXfrm>
        <a:off x="4085350" y="707441"/>
        <a:ext cx="3261148" cy="2274169"/>
      </dsp:txXfrm>
    </dsp:sp>
    <dsp:sp modelId="{C8021131-6DE4-4967-AAC1-1BBE7DB1DD73}">
      <dsp:nvSpPr>
        <dsp:cNvPr id="0" name=""/>
        <dsp:cNvSpPr/>
      </dsp:nvSpPr>
      <dsp:spPr>
        <a:xfrm>
          <a:off x="52667" y="3191411"/>
          <a:ext cx="3594813" cy="290141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b="1" kern="1200" dirty="0" smtClean="0">
              <a:latin typeface="+mn-ea"/>
            </a:rPr>
            <a:t>Establishing a plan for developing leadership</a:t>
          </a:r>
        </a:p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kern="1200" dirty="0" smtClean="0"/>
            <a:t>Set goals for the development/ a way to build the competencies / requirements for supporting / schedule for reviewing / barriers and solutions</a:t>
          </a:r>
          <a:endParaRPr lang="ko-KR" altLang="en-US" sz="1800" kern="1200" dirty="0"/>
        </a:p>
      </dsp:txBody>
      <dsp:txXfrm>
        <a:off x="194302" y="3333046"/>
        <a:ext cx="3311543" cy="2618143"/>
      </dsp:txXfrm>
    </dsp:sp>
    <dsp:sp modelId="{D5BC381A-91FD-44FC-BE89-F297B948A45B}">
      <dsp:nvSpPr>
        <dsp:cNvPr id="0" name=""/>
        <dsp:cNvSpPr/>
      </dsp:nvSpPr>
      <dsp:spPr>
        <a:xfrm>
          <a:off x="4069549" y="3248975"/>
          <a:ext cx="3451005" cy="272086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b="1" kern="1200" dirty="0" smtClean="0">
              <a:latin typeface="+mn-ea"/>
            </a:rPr>
            <a:t>4. Execution and review of the plan for development</a:t>
          </a:r>
        </a:p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kern="1200" dirty="0" smtClean="0"/>
            <a:t>Evaluation of achievements / improvement plan </a:t>
          </a:r>
          <a:endParaRPr lang="ko-KR" altLang="en-US" sz="1800" kern="1200" dirty="0">
            <a:latin typeface="HY견고딕" pitchFamily="18" charset="-127"/>
            <a:ea typeface="HY견고딕" pitchFamily="18" charset="-127"/>
          </a:endParaRPr>
        </a:p>
      </dsp:txBody>
      <dsp:txXfrm>
        <a:off x="4202371" y="3381797"/>
        <a:ext cx="3185361" cy="24552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7357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992" y="0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5363" y="768350"/>
            <a:ext cx="5113337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407" y="4861441"/>
            <a:ext cx="568325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5A5ECCE6-A5E7-4F8C-8B32-B761C13BF5E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356794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Diagnosis 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ECCE6-A5E7-4F8C-8B32-B761C13BF5E9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73060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/>
          </a:p>
        </p:txBody>
      </p:sp>
      <p:sp>
        <p:nvSpPr>
          <p:cNvPr id="4198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804986" indent="-30961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238441" indent="-247688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733817" indent="-247688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229193" indent="-247688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A71497CA-1B6C-4011-AC77-C9168B9EF675}" type="slidenum">
              <a:rPr lang="en-US" altLang="ko-KR" smtClean="0"/>
              <a:pPr eaLnBrk="1" hangingPunct="1"/>
              <a:t>17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ko-KR" altLang="en-US" dirty="0" smtClean="0"/>
              <a:t>자기의 역량 점수를 각 문항을 찾아 기록하고 합계를 낸다</a:t>
            </a:r>
            <a:r>
              <a:rPr lang="en-US" altLang="ko-KR" dirty="0" smtClean="0"/>
              <a:t>.</a:t>
            </a:r>
            <a:endParaRPr lang="ko-KR" altLang="en-US" dirty="0" smtClean="0"/>
          </a:p>
        </p:txBody>
      </p:sp>
      <p:sp>
        <p:nvSpPr>
          <p:cNvPr id="4301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804986" indent="-30961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238441" indent="-247688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733817" indent="-247688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229193" indent="-247688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878F32D4-2F24-4469-B655-575BF82BEE93}" type="slidenum">
              <a:rPr lang="en-US" altLang="ko-KR" smtClean="0"/>
              <a:pPr eaLnBrk="1" hangingPunct="1"/>
              <a:t>18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804986" indent="-30961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238441" indent="-247688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733817" indent="-247688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229193" indent="-247688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B546C8CB-6A59-4B92-A6B2-90BA5A886CF3}" type="slidenum">
              <a:rPr lang="en-US" altLang="ko-KR" smtClean="0"/>
              <a:pPr eaLnBrk="1" hangingPunct="1"/>
              <a:t>20</a:t>
            </a:fld>
            <a:endParaRPr lang="en-US" altLang="ko-K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/>
              <a:t>3</a:t>
            </a:r>
            <a:r>
              <a:rPr lang="ko-KR" altLang="en-US" smtClean="0"/>
              <a:t>역량군이 개념적으로는 독립되어 있지만 기능적으로는 연계되어 있다</a:t>
            </a:r>
            <a:r>
              <a:rPr lang="en-US" altLang="ko-KR" smtClean="0"/>
              <a:t>. </a:t>
            </a:r>
            <a:r>
              <a:rPr lang="ko-KR" altLang="en-US" smtClean="0"/>
              <a:t>훌륭한 리더는 이 기능을 잘 관리한다</a:t>
            </a:r>
            <a:r>
              <a:rPr lang="en-US" altLang="ko-KR" smtClean="0"/>
              <a:t>. 3</a:t>
            </a:r>
            <a:r>
              <a:rPr lang="ko-KR" altLang="en-US" smtClean="0"/>
              <a:t>가지 역량군에서 하위 역량 개발을 잘해야 한다</a:t>
            </a:r>
            <a:r>
              <a:rPr lang="en-US" altLang="ko-KR" smtClean="0"/>
              <a:t>. </a:t>
            </a:r>
            <a:r>
              <a:rPr lang="ko-KR" altLang="en-US" smtClean="0"/>
              <a:t>예로서 인지 역량군에서 리더의 창의성이 문제해결능력을 발휘하여 이를 통해 혁신을 이끌면 인지역량을 통한 리더십이 발휘되고</a:t>
            </a:r>
            <a:r>
              <a:rPr lang="en-US" altLang="ko-KR" smtClean="0"/>
              <a:t>, </a:t>
            </a:r>
            <a:r>
              <a:rPr lang="ko-KR" altLang="en-US" smtClean="0"/>
              <a:t>인지역량이 대인관계 역량으로 이어져 자신의 감성을 잘 관리하고 타인의 감수성까지 잘 개입하여 소통을 잘함으로 갈등관리가 잘 되면 이어서 전략적 관리 역량까지 연계된다</a:t>
            </a:r>
            <a:r>
              <a:rPr lang="en-US" altLang="ko-KR" smtClean="0"/>
              <a:t>. </a:t>
            </a:r>
            <a:r>
              <a:rPr lang="ko-KR" altLang="en-US" smtClean="0"/>
              <a:t>리더는 두 역량을 토대삼아 원하는 결과에 대한 추진력이 코칭을 통해 팀웍이 잘 형성되고 바전이 뚜렸하여 전력실행을 할 수 있다면 최고의 리더가 될 것이다</a:t>
            </a:r>
            <a:r>
              <a:rPr lang="en-US" altLang="ko-KR" smtClean="0"/>
              <a:t>. </a:t>
            </a:r>
            <a:r>
              <a:rPr lang="ko-KR" altLang="en-US" smtClean="0"/>
              <a:t>위 도표중에 가운데 원의 </a:t>
            </a:r>
            <a:r>
              <a:rPr lang="en-US" altLang="ko-KR" smtClean="0"/>
              <a:t>6</a:t>
            </a:r>
            <a:r>
              <a:rPr lang="ko-KR" altLang="en-US" smtClean="0"/>
              <a:t>개의 역량이 리더십을 발휘하는 데 가장 기본이 되는 핵심역량이 된다</a:t>
            </a:r>
            <a:r>
              <a:rPr lang="en-US" altLang="ko-KR" smtClean="0"/>
              <a:t>. </a:t>
            </a:r>
            <a:r>
              <a:rPr lang="ko-KR" altLang="en-US" smtClean="0">
                <a:solidFill>
                  <a:srgbClr val="FF0000"/>
                </a:solidFill>
              </a:rPr>
              <a:t>이 역량을 균형있게 개발하지 않으면  편향된 리더십이 나타난다</a:t>
            </a:r>
            <a:r>
              <a:rPr lang="en-US" altLang="ko-KR" smtClean="0">
                <a:solidFill>
                  <a:srgbClr val="FF0000"/>
                </a:solidFill>
              </a:rPr>
              <a:t>. </a:t>
            </a:r>
            <a:r>
              <a:rPr lang="ko-KR" altLang="en-US" b="1" smtClean="0">
                <a:solidFill>
                  <a:srgbClr val="FF0000"/>
                </a:solidFill>
              </a:rPr>
              <a:t>예를 들어 혁신적이고 거시적이 되어야 비전을 제시할 수 있고 전략실행의 방향을 제시할 수 있다</a:t>
            </a:r>
            <a:r>
              <a:rPr lang="en-US" altLang="ko-KR" b="1" smtClean="0">
                <a:solidFill>
                  <a:srgbClr val="FF0000"/>
                </a:solidFill>
              </a:rPr>
              <a:t>. .  </a:t>
            </a:r>
            <a:r>
              <a:rPr lang="ko-KR" altLang="en-US" b="1" smtClean="0">
                <a:solidFill>
                  <a:srgbClr val="FF0000"/>
                </a:solidFill>
              </a:rPr>
              <a:t>동심원의 중앙으로 갈수록 리더의 내적 특성에 영향을 많이 받으며 동심원 밖으로 향할 수록 외부 요인과 관련된 역량이 요구된다</a:t>
            </a:r>
            <a:r>
              <a:rPr lang="en-US" altLang="ko-KR" b="1" smtClean="0">
                <a:solidFill>
                  <a:srgbClr val="FF0000"/>
                </a:solidFill>
              </a:rPr>
              <a:t>. </a:t>
            </a:r>
            <a:r>
              <a:rPr lang="ko-KR" altLang="en-US" b="1" smtClean="0">
                <a:solidFill>
                  <a:srgbClr val="FF0000"/>
                </a:solidFill>
              </a:rPr>
              <a:t>따라서 외부 요구에 성공적으로 대응하려면 동심원 가장자리에 있는 역량들을 효과적으로 발휘해야 한다</a:t>
            </a:r>
            <a:r>
              <a:rPr lang="en-US" altLang="ko-KR" smtClean="0"/>
              <a:t>. </a:t>
            </a:r>
            <a:r>
              <a:rPr lang="ko-KR" altLang="en-US" smtClean="0"/>
              <a:t>직급이 높을 수록 필요한 리더십이 가장자리의 것들이다</a:t>
            </a:r>
            <a:r>
              <a:rPr lang="en-US" altLang="ko-KR" smtClean="0"/>
              <a:t>. </a:t>
            </a:r>
            <a:r>
              <a:rPr lang="ko-KR" altLang="en-US" smtClean="0"/>
              <a:t>따라서 교구장들은 </a:t>
            </a:r>
            <a:r>
              <a:rPr lang="en-US" altLang="ko-KR" smtClean="0"/>
              <a:t>3</a:t>
            </a:r>
            <a:r>
              <a:rPr lang="ko-KR" altLang="en-US" smtClean="0"/>
              <a:t>가지 역량군들을 골고루 개발할 수 있어야 한다</a:t>
            </a:r>
            <a:r>
              <a:rPr lang="en-US" altLang="ko-KR" smtClean="0"/>
              <a:t>. 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ECCE6-A5E7-4F8C-8B32-B761C13BF5E9}" type="slidenum">
              <a:rPr lang="en-US" altLang="ko-KR" smtClean="0"/>
              <a:pPr>
                <a:defRPr/>
              </a:pPr>
              <a:t>21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278014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ko-KR" altLang="en-US" smtClean="0"/>
              <a:t>오늘은 </a:t>
            </a:r>
            <a:r>
              <a:rPr lang="en-US" altLang="ko-KR" smtClean="0"/>
              <a:t>1</a:t>
            </a:r>
            <a:r>
              <a:rPr lang="ko-KR" altLang="en-US" smtClean="0"/>
              <a:t>과 </a:t>
            </a:r>
            <a:r>
              <a:rPr lang="en-US" altLang="ko-KR" smtClean="0"/>
              <a:t>2</a:t>
            </a:r>
            <a:r>
              <a:rPr lang="ko-KR" altLang="en-US" smtClean="0"/>
              <a:t>단계까지만 하고 파일럿쳐치 계획이 꾸준하게 지속된다</a:t>
            </a:r>
            <a:r>
              <a:rPr lang="en-US" altLang="ko-KR" smtClean="0"/>
              <a:t>.</a:t>
            </a:r>
            <a:endParaRPr lang="ko-KR" altLang="en-US" smtClean="0"/>
          </a:p>
        </p:txBody>
      </p:sp>
      <p:sp>
        <p:nvSpPr>
          <p:cNvPr id="45060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804986" indent="-30961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238441" indent="-247688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733817" indent="-247688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229193" indent="-247688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4BCA5989-7CA4-4C25-8858-97ABC7C5634E}" type="slidenum">
              <a:rPr lang="en-US" altLang="ko-KR" smtClean="0"/>
              <a:pPr eaLnBrk="1" hangingPunct="1"/>
              <a:t>22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804986" indent="-30961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238441" indent="-247688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733817" indent="-247688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229193" indent="-247688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430B779F-B861-49B1-9C36-793CDC18BD8A}" type="slidenum">
              <a:rPr lang="en-US" altLang="ko-KR" smtClean="0"/>
              <a:pPr eaLnBrk="1" hangingPunct="1"/>
              <a:t>25</a:t>
            </a:fld>
            <a:endParaRPr lang="en-US" altLang="ko-KR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ko-KR" altLang="en-US" dirty="0" smtClean="0"/>
              <a:t>자기가 필요한 리더십의 내용을 알았다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그러면 자기에게 필요한 역량이 어떤 수준인지를 알아야 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진단해 보자 </a:t>
            </a:r>
            <a:r>
              <a:rPr lang="ko-KR" altLang="en-US" b="1" dirty="0" smtClean="0"/>
              <a:t>향후 </a:t>
            </a:r>
            <a:r>
              <a:rPr lang="en-US" altLang="ko-KR" b="1" dirty="0" smtClean="0"/>
              <a:t>6</a:t>
            </a:r>
            <a:r>
              <a:rPr lang="ko-KR" altLang="en-US" b="1" dirty="0" smtClean="0"/>
              <a:t>개월 안에 달성해야 할 내용을 중심으로 생각하라</a:t>
            </a:r>
            <a:r>
              <a:rPr lang="en-US" altLang="ko-KR" dirty="0" smtClean="0"/>
              <a:t>.</a:t>
            </a:r>
            <a:r>
              <a:rPr lang="ko-KR" altLang="en-US" dirty="0" smtClean="0"/>
              <a:t>협회의 관점에서 생각하고 판단하는 것으로 가장 필요한 역량이 무엇인가를 </a:t>
            </a:r>
            <a:r>
              <a:rPr lang="ko-KR" altLang="en-US" b="1" dirty="0" smtClean="0"/>
              <a:t>우선 순위가 높은 것부터 적어본다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다음 우선적으로 필요한 것을 적는다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이것은 한 다음엔 나의 리더십 수준이 어느 정도인지 알아보자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ko-KR" altLang="en-US" dirty="0" smtClean="0"/>
              <a:t>역량점수의 합이 가장 </a:t>
            </a:r>
            <a:r>
              <a:rPr lang="ko-KR" altLang="en-US" dirty="0" err="1" smtClean="0"/>
              <a:t>큰것부터</a:t>
            </a:r>
            <a:r>
              <a:rPr lang="ko-KR" altLang="en-US" dirty="0" smtClean="0"/>
              <a:t> </a:t>
            </a:r>
            <a:r>
              <a:rPr lang="en-US" altLang="ko-KR" dirty="0" smtClean="0"/>
              <a:t>5</a:t>
            </a:r>
            <a:r>
              <a:rPr lang="ko-KR" altLang="en-US" dirty="0" smtClean="0"/>
              <a:t>개를 선정한다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이것이 강점이다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가장적은 것</a:t>
            </a:r>
            <a:r>
              <a:rPr lang="en-US" altLang="ko-KR" dirty="0" smtClean="0"/>
              <a:t>5</a:t>
            </a:r>
            <a:r>
              <a:rPr lang="ko-KR" altLang="en-US" dirty="0" smtClean="0"/>
              <a:t>개가 약점이다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강점과 약점 </a:t>
            </a:r>
            <a:r>
              <a:rPr lang="ko-KR" altLang="en-US" dirty="0" err="1" smtClean="0"/>
              <a:t>역량군을</a:t>
            </a:r>
            <a:r>
              <a:rPr lang="ko-KR" altLang="en-US" dirty="0" smtClean="0"/>
              <a:t> 확인하고 비교</a:t>
            </a:r>
            <a:r>
              <a:rPr lang="en-US" altLang="ko-KR" dirty="0" smtClean="0"/>
              <a:t>. </a:t>
            </a:r>
          </a:p>
          <a:p>
            <a:r>
              <a:rPr lang="en-US" altLang="ko-KR" b="1" dirty="0" smtClean="0"/>
              <a:t>*</a:t>
            </a:r>
            <a:r>
              <a:rPr lang="ko-KR" altLang="en-US" b="1" dirty="0" smtClean="0"/>
              <a:t>가장 먼저 육성해야 할 역량은 </a:t>
            </a:r>
            <a:r>
              <a:rPr lang="en-US" altLang="ko-KR" b="1" dirty="0" smtClean="0"/>
              <a:t>1</a:t>
            </a:r>
            <a:r>
              <a:rPr lang="ko-KR" altLang="en-US" b="1" dirty="0" smtClean="0"/>
              <a:t>에 속한 것</a:t>
            </a:r>
            <a:r>
              <a:rPr lang="en-US" altLang="ko-KR" b="1" dirty="0" smtClean="0"/>
              <a:t>,</a:t>
            </a:r>
            <a:r>
              <a:rPr lang="ko-KR" altLang="en-US" b="1" dirty="0" smtClean="0"/>
              <a:t>즉 잠재된 약점</a:t>
            </a:r>
            <a:r>
              <a:rPr lang="en-US" altLang="ko-KR" b="1" dirty="0" smtClean="0"/>
              <a:t>,BLIND SPOT</a:t>
            </a:r>
            <a:r>
              <a:rPr lang="ko-KR" altLang="en-US" b="1" dirty="0" smtClean="0"/>
              <a:t>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이것을 모르니 문제가 다른 곳에서 온다고 판단하고 꼬인다</a:t>
            </a:r>
            <a:r>
              <a:rPr lang="en-US" altLang="ko-KR" dirty="0" smtClean="0"/>
              <a:t>. </a:t>
            </a:r>
          </a:p>
          <a:p>
            <a:r>
              <a:rPr lang="en-US" altLang="ko-KR" dirty="0" smtClean="0"/>
              <a:t>*</a:t>
            </a:r>
            <a:r>
              <a:rPr lang="ko-KR" altLang="en-US" dirty="0" smtClean="0"/>
              <a:t>다음대상은 </a:t>
            </a:r>
            <a:r>
              <a:rPr lang="en-US" altLang="ko-KR" dirty="0" smtClean="0"/>
              <a:t>2</a:t>
            </a:r>
            <a:r>
              <a:rPr lang="ko-KR" altLang="en-US" dirty="0" smtClean="0"/>
              <a:t>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자신이 아는 약점이기에 문제점 개발도 했지만 잘 안 된다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*3</a:t>
            </a:r>
            <a:r>
              <a:rPr lang="ko-KR" altLang="en-US" dirty="0" smtClean="0"/>
              <a:t>은 숨겨진 강점이다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즉 </a:t>
            </a:r>
            <a:r>
              <a:rPr lang="en-US" altLang="ko-KR" dirty="0" smtClean="0"/>
              <a:t>HIDDEN STRENGTH</a:t>
            </a:r>
            <a:r>
              <a:rPr lang="ko-KR" altLang="en-US" dirty="0" smtClean="0"/>
              <a:t>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긍정적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적극적 활용필요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*4</a:t>
            </a:r>
            <a:r>
              <a:rPr lang="ko-KR" altLang="en-US" dirty="0" smtClean="0"/>
              <a:t>는 강점이지만 자기 역할을 성공적 </a:t>
            </a:r>
            <a:r>
              <a:rPr lang="ko-KR" altLang="en-US" dirty="0" err="1" smtClean="0"/>
              <a:t>수행위해</a:t>
            </a:r>
            <a:r>
              <a:rPr lang="ko-KR" altLang="en-US" dirty="0" smtClean="0"/>
              <a:t> 필요한 수준인지 점검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그것이 약점이 될 수도 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  전반적으로 </a:t>
            </a:r>
            <a:r>
              <a:rPr lang="en-US" altLang="ko-KR" dirty="0" smtClean="0"/>
              <a:t>1,2,,4,</a:t>
            </a:r>
            <a:r>
              <a:rPr lang="ko-KR" altLang="en-US" dirty="0" smtClean="0"/>
              <a:t>의 순으로 강점은 더욱 강화하고 강점역량인 </a:t>
            </a:r>
            <a:r>
              <a:rPr lang="en-US" altLang="ko-KR" dirty="0" smtClean="0"/>
              <a:t>3.4. –</a:t>
            </a:r>
            <a:r>
              <a:rPr lang="ko-KR" altLang="en-US" dirty="0" smtClean="0"/>
              <a:t>강점을 더욱 강화하라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 즉 육성 대상을 집중관리 육성하는 것이다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</a:p>
        </p:txBody>
      </p:sp>
      <p:sp>
        <p:nvSpPr>
          <p:cNvPr id="4710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804986" indent="-30961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238441" indent="-247688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733817" indent="-247688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229193" indent="-247688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8C1812E5-5564-4B44-AE54-07FD7212C3BB}" type="slidenum">
              <a:rPr lang="en-US" altLang="ko-KR" smtClean="0"/>
              <a:pPr eaLnBrk="1" hangingPunct="1"/>
              <a:t>26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ECCE6-A5E7-4F8C-8B32-B761C13BF5E9}" type="slidenum">
              <a:rPr lang="en-US" altLang="ko-KR" smtClean="0"/>
              <a:pPr>
                <a:defRPr/>
              </a:pPr>
              <a:t>27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dirty="0" smtClean="0"/>
          </a:p>
        </p:txBody>
      </p:sp>
      <p:sp>
        <p:nvSpPr>
          <p:cNvPr id="34820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804986" indent="-30961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238441" indent="-247688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733817" indent="-247688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229193" indent="-247688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DBA9AC74-6F06-4D18-942B-ED7679B81485}" type="slidenum">
              <a:rPr lang="en-US" altLang="ko-KR" smtClean="0"/>
              <a:pPr eaLnBrk="1" hangingPunct="1"/>
              <a:t>3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ko-KR" altLang="en-US" smtClean="0"/>
              <a:t>색안경을 끼는 것처럼 사람들은 개인의 </a:t>
            </a:r>
            <a:r>
              <a:rPr lang="ko-KR" altLang="en-US" b="1" smtClean="0"/>
              <a:t>인지 역량에 따라 보는 것에 대해 대처하고 적응하는 방식들이 있다 </a:t>
            </a:r>
            <a:r>
              <a:rPr lang="ko-KR" altLang="en-US" smtClean="0"/>
              <a:t>즉 인지구조 틀이 누구나 있다</a:t>
            </a:r>
            <a:r>
              <a:rPr lang="en-US" altLang="ko-KR" smtClean="0"/>
              <a:t>. </a:t>
            </a:r>
            <a:r>
              <a:rPr lang="ko-KR" altLang="en-US" smtClean="0"/>
              <a:t>가정교회 구축도 마찬가지</a:t>
            </a:r>
            <a:r>
              <a:rPr lang="en-US" altLang="ko-KR" smtClean="0"/>
              <a:t>. </a:t>
            </a:r>
            <a:endParaRPr lang="ko-KR" altLang="en-US" smtClean="0"/>
          </a:p>
        </p:txBody>
      </p:sp>
      <p:sp>
        <p:nvSpPr>
          <p:cNvPr id="3584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804986" indent="-30961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238441" indent="-247688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733817" indent="-247688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229193" indent="-247688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610E4B4E-1D21-4F41-B68F-70C382835D37}" type="slidenum">
              <a:rPr lang="en-US" altLang="ko-KR" smtClean="0"/>
              <a:pPr eaLnBrk="1" hangingPunct="1"/>
              <a:t>5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804986" indent="-30961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238441" indent="-247688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733817" indent="-247688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229193" indent="-247688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5C1A1F40-E4C5-478B-93B1-63C25A1C5D39}" type="slidenum">
              <a:rPr lang="en-US" altLang="ko-KR" smtClean="0"/>
              <a:pPr eaLnBrk="1" hangingPunct="1"/>
              <a:t>6</a:t>
            </a:fld>
            <a:endParaRPr lang="en-US" altLang="ko-KR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ko-KR" altLang="en-US" smtClean="0"/>
              <a:t>홈그룹 번식을 통한 인지 역량은 어떤가</a:t>
            </a:r>
            <a:r>
              <a:rPr lang="en-US" altLang="ko-KR" smtClean="0"/>
              <a:t>?</a:t>
            </a:r>
          </a:p>
          <a:p>
            <a:pPr eaLnBrk="1" hangingPunct="1"/>
            <a:r>
              <a:rPr lang="ko-KR" altLang="en-US" smtClean="0"/>
              <a:t>창의력의 예</a:t>
            </a:r>
            <a:r>
              <a:rPr lang="en-US" altLang="ko-KR" smtClean="0"/>
              <a:t>---</a:t>
            </a:r>
            <a:r>
              <a:rPr lang="ko-KR" altLang="en-US" smtClean="0"/>
              <a:t>어느 목회자 </a:t>
            </a:r>
            <a:r>
              <a:rPr lang="en-US" altLang="ko-KR" smtClean="0"/>
              <a:t>:</a:t>
            </a:r>
            <a:r>
              <a:rPr lang="ko-KR" altLang="en-US" smtClean="0"/>
              <a:t>창의력</a:t>
            </a:r>
            <a:r>
              <a:rPr lang="en-US" altLang="ko-KR" smtClean="0"/>
              <a:t>- </a:t>
            </a:r>
            <a:r>
              <a:rPr lang="ko-KR" altLang="en-US" b="1" smtClean="0"/>
              <a:t>목회자 부부 워크숍 끝에 </a:t>
            </a:r>
            <a:r>
              <a:rPr lang="ko-KR" altLang="en-US" smtClean="0"/>
              <a:t>많은 이야기 가운데</a:t>
            </a:r>
            <a:r>
              <a:rPr lang="en-US" altLang="ko-KR" smtClean="0"/>
              <a:t>, </a:t>
            </a:r>
            <a:r>
              <a:rPr lang="ko-KR" altLang="en-US" smtClean="0"/>
              <a:t>잘 모르겠으니 </a:t>
            </a:r>
            <a:r>
              <a:rPr lang="ko-KR" altLang="en-US" b="1" smtClean="0"/>
              <a:t>핵심 목회자를 키워야겠다</a:t>
            </a:r>
            <a:r>
              <a:rPr lang="en-US" altLang="ko-KR" b="1" smtClean="0"/>
              <a:t>. </a:t>
            </a:r>
            <a:r>
              <a:rPr lang="en-US" altLang="ko-KR" smtClean="0"/>
              <a:t>12</a:t>
            </a:r>
            <a:r>
              <a:rPr lang="ko-KR" altLang="en-US" smtClean="0"/>
              <a:t>명 교구서 매주 모여 홈그룹도 익히고 그도 자기 교회서 해 보면서 </a:t>
            </a:r>
            <a:r>
              <a:rPr lang="ko-KR" altLang="en-US" b="1" smtClean="0"/>
              <a:t>교구 전략팀을 만들어야 겠다</a:t>
            </a:r>
            <a:r>
              <a:rPr lang="en-US" altLang="ko-KR" smtClean="0"/>
              <a:t>. </a:t>
            </a:r>
            <a:r>
              <a:rPr lang="ko-KR" altLang="en-US" smtClean="0"/>
              <a:t>하면서 </a:t>
            </a:r>
            <a:r>
              <a:rPr lang="ko-KR" altLang="en-US" b="1" smtClean="0"/>
              <a:t>자기 확신의 긍정성</a:t>
            </a:r>
            <a:r>
              <a:rPr lang="ko-KR" altLang="en-US" smtClean="0"/>
              <a:t>으로 자라면서 계획수립을 위해 작업을 시작한다</a:t>
            </a:r>
            <a:r>
              <a:rPr lang="en-US" altLang="ko-KR" smtClean="0"/>
              <a:t>. </a:t>
            </a:r>
            <a:r>
              <a:rPr lang="ko-KR" altLang="en-US" smtClean="0"/>
              <a:t>그러면 여기서 </a:t>
            </a:r>
            <a:r>
              <a:rPr lang="ko-KR" altLang="en-US" b="1" smtClean="0"/>
              <a:t>부닥치는 문제가  변화관리다</a:t>
            </a:r>
            <a:r>
              <a:rPr lang="en-US" altLang="ko-KR" smtClean="0"/>
              <a:t>. </a:t>
            </a:r>
            <a:r>
              <a:rPr lang="ko-KR" altLang="en-US" smtClean="0"/>
              <a:t>장로들과 제직들의 반발</a:t>
            </a:r>
            <a:r>
              <a:rPr lang="en-US" altLang="ko-KR" smtClean="0"/>
              <a:t>, </a:t>
            </a:r>
            <a:r>
              <a:rPr lang="ko-KR" altLang="en-US" smtClean="0"/>
              <a:t>기피</a:t>
            </a:r>
            <a:r>
              <a:rPr lang="en-US" altLang="ko-KR" smtClean="0"/>
              <a:t>, </a:t>
            </a:r>
            <a:r>
              <a:rPr lang="ko-KR" altLang="en-US" smtClean="0"/>
              <a:t>고착관념의 투사 등으로 교회가 변화관리에 적극 대처하지 않으면 안 되는 것이다</a:t>
            </a:r>
            <a:r>
              <a:rPr lang="en-US" altLang="ko-KR" smtClean="0"/>
              <a:t>. </a:t>
            </a:r>
            <a:r>
              <a:rPr lang="ko-KR" altLang="en-US" smtClean="0"/>
              <a:t>여기서 리더십 능력에 따라서 </a:t>
            </a:r>
            <a:r>
              <a:rPr lang="ko-KR" altLang="en-US" b="1" smtClean="0"/>
              <a:t>문제를 해결해야 하는 능력이 대두되고</a:t>
            </a:r>
            <a:r>
              <a:rPr lang="en-US" altLang="ko-KR" smtClean="0"/>
              <a:t>, </a:t>
            </a:r>
            <a:r>
              <a:rPr lang="ko-KR" altLang="en-US" smtClean="0"/>
              <a:t>이것을 위해 먼곳을 보게하는 </a:t>
            </a:r>
            <a:r>
              <a:rPr lang="ko-KR" altLang="en-US" b="1" smtClean="0"/>
              <a:t>거시적 시고가 있어야하고 </a:t>
            </a:r>
            <a:r>
              <a:rPr lang="ko-KR" altLang="en-US" smtClean="0"/>
              <a:t>교회를 </a:t>
            </a:r>
            <a:r>
              <a:rPr lang="ko-KR" altLang="en-US" b="1" smtClean="0"/>
              <a:t>혁신해야 하는 단계에 </a:t>
            </a:r>
            <a:r>
              <a:rPr lang="ko-KR" altLang="en-US" smtClean="0"/>
              <a:t>이르게 되는데</a:t>
            </a:r>
            <a:r>
              <a:rPr lang="en-US" altLang="ko-KR" smtClean="0"/>
              <a:t>, </a:t>
            </a:r>
            <a:r>
              <a:rPr lang="ko-KR" altLang="en-US" smtClean="0"/>
              <a:t>이점이 약하고  역량이 없으면 결과가 나타나지 않고 식구들의 부정적 평가가 시작되면서 목회자는 자신을 잃게 되는 것이다</a:t>
            </a:r>
            <a:r>
              <a:rPr lang="en-US" altLang="ko-KR" smtClean="0"/>
              <a:t>.</a:t>
            </a:r>
          </a:p>
          <a:p>
            <a:pPr eaLnBrk="1" hangingPunct="1"/>
            <a:endParaRPr lang="en-US" altLang="ko-KR" smtClean="0"/>
          </a:p>
          <a:p>
            <a:pPr eaLnBrk="1" hangingPunct="1"/>
            <a:r>
              <a:rPr lang="ko-KR" altLang="en-US" smtClean="0"/>
              <a:t>이렇게 되지 않기 위해서 인지역량을 키워야 하며 각 역량군 </a:t>
            </a:r>
            <a:r>
              <a:rPr lang="en-US" altLang="ko-KR" smtClean="0"/>
              <a:t>3</a:t>
            </a:r>
            <a:r>
              <a:rPr lang="ko-KR" altLang="en-US" smtClean="0"/>
              <a:t>개에서 각 </a:t>
            </a:r>
            <a:r>
              <a:rPr lang="en-US" altLang="ko-KR" smtClean="0"/>
              <a:t>6</a:t>
            </a:r>
            <a:r>
              <a:rPr lang="ko-KR" altLang="en-US" smtClean="0"/>
              <a:t>개의 역량증진을 하면 중요한 </a:t>
            </a:r>
            <a:r>
              <a:rPr lang="en-US" altLang="ko-KR" smtClean="0"/>
              <a:t>18</a:t>
            </a:r>
            <a:r>
              <a:rPr lang="ko-KR" altLang="en-US" smtClean="0"/>
              <a:t>가지 역량증진 작업을 하게 된다</a:t>
            </a:r>
            <a:r>
              <a:rPr lang="en-US" altLang="ko-KR" smtClean="0"/>
              <a:t>.</a:t>
            </a:r>
            <a:r>
              <a:rPr lang="ko-KR" altLang="en-US" b="1" smtClean="0"/>
              <a:t> 그 하위 </a:t>
            </a:r>
            <a:r>
              <a:rPr lang="en-US" altLang="ko-KR" b="1" smtClean="0"/>
              <a:t>6</a:t>
            </a:r>
            <a:r>
              <a:rPr lang="ko-KR" altLang="en-US" b="1" smtClean="0"/>
              <a:t>개의 역량을 증진시키고 </a:t>
            </a:r>
            <a:endParaRPr lang="en-US" altLang="ko-K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ko-KR" altLang="en-US" smtClean="0"/>
              <a:t>감정이입과 정서관리를 잘해야 된다</a:t>
            </a:r>
            <a:r>
              <a:rPr lang="en-US" altLang="ko-KR" smtClean="0"/>
              <a:t>. </a:t>
            </a:r>
            <a:r>
              <a:rPr lang="ko-KR" altLang="en-US" smtClean="0"/>
              <a:t>감성의 리더가 되어야 한다</a:t>
            </a:r>
            <a:r>
              <a:rPr lang="en-US" altLang="ko-KR" smtClean="0"/>
              <a:t>.</a:t>
            </a:r>
            <a:endParaRPr lang="ko-KR" altLang="en-US" smtClean="0"/>
          </a:p>
        </p:txBody>
      </p:sp>
      <p:sp>
        <p:nvSpPr>
          <p:cNvPr id="3789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804986" indent="-30961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238441" indent="-247688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733817" indent="-247688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229193" indent="-247688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3B88A776-ACBE-4267-A141-19F3BA228CE8}" type="slidenum">
              <a:rPr lang="en-US" altLang="ko-KR" smtClean="0"/>
              <a:pPr eaLnBrk="1" hangingPunct="1"/>
              <a:t>7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ko-KR" altLang="en-US" smtClean="0"/>
              <a:t>다음 중요한 것이 대인관계역량이다</a:t>
            </a:r>
            <a:r>
              <a:rPr lang="en-US" altLang="ko-KR" smtClean="0"/>
              <a:t>. </a:t>
            </a:r>
            <a:r>
              <a:rPr lang="ko-KR" altLang="en-US" smtClean="0"/>
              <a:t>계획을 추진하고</a:t>
            </a:r>
            <a:r>
              <a:rPr lang="en-US" altLang="ko-KR" smtClean="0"/>
              <a:t>, </a:t>
            </a:r>
            <a:r>
              <a:rPr lang="ko-KR" altLang="en-US" smtClean="0"/>
              <a:t>성과를 낼려면 당연히 대인관계 역량이 뛰어나야 된다</a:t>
            </a:r>
            <a:r>
              <a:rPr lang="en-US" altLang="ko-KR" smtClean="0"/>
              <a:t>. </a:t>
            </a:r>
            <a:r>
              <a:rPr lang="ko-KR" altLang="en-US" smtClean="0"/>
              <a:t>그러나 지도자들은 분명히 이것을 추진한다</a:t>
            </a:r>
            <a:r>
              <a:rPr lang="en-US" altLang="ko-KR" smtClean="0"/>
              <a:t>. </a:t>
            </a:r>
            <a:r>
              <a:rPr lang="ko-KR" altLang="en-US" smtClean="0"/>
              <a:t>그러나 여기서 두 가지 성향이 나타난다</a:t>
            </a:r>
            <a:r>
              <a:rPr lang="en-US" altLang="ko-KR" smtClean="0"/>
              <a:t>. </a:t>
            </a:r>
            <a:r>
              <a:rPr lang="ko-KR" altLang="en-US" smtClean="0"/>
              <a:t>성과지향적이냐</a:t>
            </a:r>
            <a:r>
              <a:rPr lang="en-US" altLang="ko-KR" smtClean="0"/>
              <a:t>? </a:t>
            </a:r>
            <a:r>
              <a:rPr lang="ko-KR" altLang="en-US" smtClean="0"/>
              <a:t>관계지향적이냐</a:t>
            </a:r>
            <a:r>
              <a:rPr lang="en-US" altLang="ko-KR" smtClean="0"/>
              <a:t>? </a:t>
            </a:r>
            <a:r>
              <a:rPr lang="ko-KR" altLang="en-US" smtClean="0"/>
              <a:t>성과지향적인 사람을 식구를 성과창출을 위한 수단으로 본다</a:t>
            </a:r>
            <a:r>
              <a:rPr lang="en-US" altLang="ko-KR" smtClean="0"/>
              <a:t>. </a:t>
            </a:r>
            <a:r>
              <a:rPr lang="ko-KR" altLang="en-US" smtClean="0"/>
              <a:t>관심이 성과에만 집중</a:t>
            </a:r>
            <a:r>
              <a:rPr lang="en-US" altLang="ko-KR" smtClean="0"/>
              <a:t>.</a:t>
            </a:r>
          </a:p>
          <a:p>
            <a:endParaRPr lang="en-US" altLang="ko-KR" smtClean="0"/>
          </a:p>
          <a:p>
            <a:r>
              <a:rPr lang="ko-KR" altLang="en-US" smtClean="0"/>
              <a:t>대인관계역량을 증진하려면</a:t>
            </a:r>
            <a:r>
              <a:rPr lang="en-US" altLang="ko-KR" smtClean="0"/>
              <a:t>, </a:t>
            </a:r>
            <a:r>
              <a:rPr lang="ko-KR" altLang="en-US" smtClean="0"/>
              <a:t>가장 중요한 것이 </a:t>
            </a:r>
            <a:r>
              <a:rPr lang="en-US" altLang="ko-KR" smtClean="0"/>
              <a:t>“</a:t>
            </a:r>
            <a:r>
              <a:rPr lang="ko-KR" altLang="en-US" smtClean="0"/>
              <a:t>대인 감수성과 정서관리 능력이다</a:t>
            </a:r>
            <a:r>
              <a:rPr lang="en-US" altLang="ko-KR" smtClean="0"/>
              <a:t>. </a:t>
            </a:r>
            <a:r>
              <a:rPr lang="ko-KR" altLang="en-US" smtClean="0"/>
              <a:t>우리는 여기서 실수한다</a:t>
            </a:r>
            <a:r>
              <a:rPr lang="en-US" altLang="ko-KR" smtClean="0"/>
              <a:t>.</a:t>
            </a:r>
            <a:endParaRPr lang="ko-KR" altLang="en-US" smtClean="0"/>
          </a:p>
        </p:txBody>
      </p:sp>
      <p:sp>
        <p:nvSpPr>
          <p:cNvPr id="3891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804986" indent="-30961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238441" indent="-247688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733817" indent="-247688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229193" indent="-247688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4AD5F280-277F-4029-90F9-F2778AA165A8}" type="slidenum">
              <a:rPr lang="en-US" altLang="ko-KR" smtClean="0"/>
              <a:pPr eaLnBrk="1" hangingPunct="1"/>
              <a:t>8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ko-KR" altLang="en-US" dirty="0" smtClean="0"/>
              <a:t>감정이입과 정서관리를 잘해야 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감성의 리더가 되어야 한다</a:t>
            </a:r>
            <a:r>
              <a:rPr lang="en-US" altLang="ko-KR" dirty="0" smtClean="0"/>
              <a:t>.</a:t>
            </a:r>
          </a:p>
          <a:p>
            <a:pPr defTabSz="990752">
              <a:defRPr/>
            </a:pPr>
            <a:r>
              <a:rPr lang="en-US" altLang="ko-KR" dirty="0" smtClean="0"/>
              <a:t>Interpersonal sensitivity,, Customer-oriented, negotiation skill, Sense of responsibility</a:t>
            </a:r>
          </a:p>
          <a:p>
            <a:endParaRPr lang="ko-KR" altLang="en-US" dirty="0" smtClean="0"/>
          </a:p>
        </p:txBody>
      </p:sp>
      <p:sp>
        <p:nvSpPr>
          <p:cNvPr id="39940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804986" indent="-30961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238441" indent="-247688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733817" indent="-247688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229193" indent="-247688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583876BE-1567-443C-A6CA-A8A34939E14C}" type="slidenum">
              <a:rPr lang="en-US" altLang="ko-KR" smtClean="0"/>
              <a:pPr eaLnBrk="1" hangingPunct="1"/>
              <a:t>9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ko-KR" altLang="en-US" smtClean="0"/>
              <a:t>리더가 되면 당연히 전략적 관리를 할 수 있어야 되며 팀웍구축과 코칭능력이 있어야 된다</a:t>
            </a:r>
          </a:p>
        </p:txBody>
      </p:sp>
      <p:sp>
        <p:nvSpPr>
          <p:cNvPr id="4096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804986" indent="-30961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238441" indent="-247688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733817" indent="-247688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229193" indent="-247688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C24AB2A1-80BF-486E-9972-63EBACA44C28}" type="slidenum">
              <a:rPr lang="en-US" altLang="ko-KR" smtClean="0"/>
              <a:pPr eaLnBrk="1" hangingPunct="1"/>
              <a:t>11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ECCE6-A5E7-4F8C-8B32-B761C13BF5E9}" type="slidenum">
              <a:rPr lang="en-US" altLang="ko-KR" smtClean="0"/>
              <a:pPr>
                <a:defRPr/>
              </a:pPr>
              <a:t>14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80890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chie\Desktop\세계본부\pics\logo\천일국엠블램최종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48735"/>
            <a:ext cx="3312368" cy="319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그룹 6"/>
          <p:cNvGrpSpPr/>
          <p:nvPr/>
        </p:nvGrpSpPr>
        <p:grpSpPr>
          <a:xfrm>
            <a:off x="5489729" y="6351711"/>
            <a:ext cx="3624271" cy="523220"/>
            <a:chOff x="5489729" y="6351711"/>
            <a:chExt cx="3624271" cy="523220"/>
          </a:xfrm>
        </p:grpSpPr>
        <p:pic>
          <p:nvPicPr>
            <p:cNvPr id="10" name="그림 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9729" y="6360382"/>
              <a:ext cx="450423" cy="433513"/>
            </a:xfrm>
            <a:prstGeom prst="rect">
              <a:avLst/>
            </a:prstGeom>
          </p:spPr>
        </p:pic>
        <p:sp>
          <p:nvSpPr>
            <p:cNvPr id="11" name="직사각형 10"/>
            <p:cNvSpPr/>
            <p:nvPr userDrawn="1"/>
          </p:nvSpPr>
          <p:spPr>
            <a:xfrm>
              <a:off x="5868144" y="6351711"/>
              <a:ext cx="324585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Kokila" panose="020B0604020202020204" pitchFamily="34" charset="0"/>
                  <a:ea typeface="+mn-ea"/>
                  <a:cs typeface="Kokila" panose="020B0604020202020204" pitchFamily="34" charset="0"/>
                </a:rPr>
                <a:t>Family Federation for World Peace and Unification</a:t>
              </a: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Kokila" panose="020B0604020202020204" pitchFamily="34" charset="0"/>
                  <a:ea typeface="+mn-ea"/>
                  <a:cs typeface="Kokila" panose="020B0604020202020204" pitchFamily="34" charset="0"/>
                </a:rPr>
                <a:t>International  Headquarters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okila" panose="020B0604020202020204" pitchFamily="34" charset="0"/>
                <a:ea typeface="+mn-ea"/>
                <a:cs typeface="Kokila" panose="020B0604020202020204" pitchFamily="34" charset="0"/>
              </a:endParaRPr>
            </a:p>
          </p:txBody>
        </p:sp>
      </p:grpSp>
      <p:sp>
        <p:nvSpPr>
          <p:cNvPr id="12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3492049" y="641488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바탕체" pitchFamily="17" charset="-127"/>
                <a:ea typeface="바탕체" pitchFamily="17" charset="-127"/>
              </a:defRPr>
            </a:lvl1pPr>
          </a:lstStyle>
          <a:p>
            <a:fld id="{DFB831B2-29C6-41F0-B4C1-EF7EF68669B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103032" y="6394207"/>
            <a:ext cx="39773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World National</a:t>
            </a:r>
            <a:r>
              <a:rPr lang="en-US" altLang="ko-KR" sz="1600" b="0" cap="none" spc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 Leaders</a:t>
            </a:r>
            <a:r>
              <a:rPr lang="en-US" altLang="ko-KR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 </a:t>
            </a:r>
            <a:r>
              <a:rPr lang="en-US" altLang="ko-KR" sz="1600" b="0" cap="none" spc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Assembly 2014</a:t>
            </a:r>
            <a:endParaRPr lang="ko-KR" altLang="en-US" sz="1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그래픽" panose="02030600000101010101" pitchFamily="18" charset="-127"/>
              <a:ea typeface="HY그래픽" panose="02030600000101010101" pitchFamily="18" charset="-127"/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2987824" y="1748735"/>
            <a:ext cx="3296714" cy="3142464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1470025"/>
          </a:xfrm>
          <a:solidFill>
            <a:schemeClr val="bg1">
              <a:alpha val="45000"/>
            </a:schemeClr>
          </a:solidFill>
        </p:spPr>
        <p:txBody>
          <a:bodyPr/>
          <a:lstStyle>
            <a:lvl1pPr>
              <a:defRPr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059632" y="3886200"/>
            <a:ext cx="6400800" cy="622920"/>
          </a:xfrm>
          <a:solidFill>
            <a:schemeClr val="bg1">
              <a:alpha val="32000"/>
            </a:schemeClr>
          </a:solidFill>
        </p:spPr>
        <p:txBody>
          <a:bodyPr>
            <a:normAutofit/>
          </a:bodyPr>
          <a:lstStyle>
            <a:lvl1pPr marL="0" indent="0" algn="r">
              <a:buNone/>
              <a:defRPr sz="28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 dirty="0"/>
          </a:p>
        </p:txBody>
      </p:sp>
      <p:pic>
        <p:nvPicPr>
          <p:cNvPr id="18" name="Picture 2" descr="C:\Users\chie\Desktop\세계본부\pics\logo\천일국엠블램최종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116" y="1640506"/>
            <a:ext cx="3303784" cy="329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chie\Desktop\세계본부\pics\logo\천일국엠블램최종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116" y="1640506"/>
            <a:ext cx="3303784" cy="329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508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8444F7-2D7B-4AB0-86D3-E9CDCC5BA885}" type="datetime1">
              <a:rPr lang="ko-KR" altLang="en-US" smtClean="0"/>
              <a:t>2014-02-04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DF183E-EB66-455D-8056-06A3E0360C1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69836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5E697A-EE91-4928-B648-AE76D65971D3}" type="datetime1">
              <a:rPr lang="ko-KR" altLang="en-US" smtClean="0"/>
              <a:t>2014-02-04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E3C166-A2DF-401D-A7D5-979077DF4821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83366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구역 머리글"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8FCD-1C0D-42B8-8F7B-D8C316DC98FF}" type="datetime1">
              <a:rPr lang="ko-KR" altLang="en-US" smtClean="0"/>
              <a:t>2014-02-04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1E7B41-1526-4423-A174-083B46FB3FA0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6253288"/>
            <a:ext cx="936104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6253288"/>
            <a:ext cx="936104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슬라이드 번호 개체 틀 5"/>
          <p:cNvSpPr txBox="1">
            <a:spLocks/>
          </p:cNvSpPr>
          <p:nvPr/>
        </p:nvSpPr>
        <p:spPr>
          <a:xfrm>
            <a:off x="3492049" y="64148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바탕체" pitchFamily="17" charset="-127"/>
                <a:ea typeface="바탕체" pitchFamily="17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fld id="{E818AF9B-156F-481F-B8D4-F9E03A3A2611}" type="slidenum">
              <a:rPr lang="en-US" altLang="ja-JP" smtClean="0"/>
              <a:pPr/>
              <a:t>‹#›</a:t>
            </a:fld>
            <a:endParaRPr lang="en-US" altLang="ja-JP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729" y="6360382"/>
            <a:ext cx="450423" cy="433513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5868144" y="6351711"/>
            <a:ext cx="3245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Family Federation for World Peace and Unification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International  Headquarters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Kokila" panose="020B0604020202020204" pitchFamily="34" charset="0"/>
              <a:ea typeface="+mn-ea"/>
              <a:cs typeface="Kokila" panose="020B0604020202020204" pitchFamily="34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03032" y="6394207"/>
            <a:ext cx="39773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World National</a:t>
            </a:r>
            <a:r>
              <a:rPr lang="en-US" altLang="ko-KR" sz="1600" b="0" cap="none" spc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 Leaders</a:t>
            </a:r>
            <a:r>
              <a:rPr lang="en-US" altLang="ko-KR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 </a:t>
            </a:r>
            <a:r>
              <a:rPr lang="en-US" altLang="ko-KR" sz="1600" b="0" cap="none" spc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Assembly 2014</a:t>
            </a:r>
            <a:endParaRPr lang="ko-KR" altLang="en-US" sz="1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그래픽" panose="02030600000101010101" pitchFamily="18" charset="-127"/>
              <a:ea typeface="HY그래픽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35324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제목 슬라이드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chie\Desktop\세계본부\pics\logo\천일국엠블램최종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48735"/>
            <a:ext cx="3312368" cy="319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그룹 6"/>
          <p:cNvGrpSpPr/>
          <p:nvPr/>
        </p:nvGrpSpPr>
        <p:grpSpPr>
          <a:xfrm>
            <a:off x="5489729" y="6351711"/>
            <a:ext cx="3624271" cy="523220"/>
            <a:chOff x="5489729" y="6351711"/>
            <a:chExt cx="3624271" cy="523220"/>
          </a:xfrm>
        </p:grpSpPr>
        <p:pic>
          <p:nvPicPr>
            <p:cNvPr id="10" name="그림 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9729" y="6360382"/>
              <a:ext cx="450423" cy="433513"/>
            </a:xfrm>
            <a:prstGeom prst="rect">
              <a:avLst/>
            </a:prstGeom>
          </p:spPr>
        </p:pic>
        <p:sp>
          <p:nvSpPr>
            <p:cNvPr id="11" name="직사각형 10"/>
            <p:cNvSpPr/>
            <p:nvPr userDrawn="1"/>
          </p:nvSpPr>
          <p:spPr>
            <a:xfrm>
              <a:off x="5868144" y="6351711"/>
              <a:ext cx="324585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Kokila" panose="020B0604020202020204" pitchFamily="34" charset="0"/>
                  <a:ea typeface="+mn-ea"/>
                  <a:cs typeface="Kokila" panose="020B0604020202020204" pitchFamily="34" charset="0"/>
                </a:rPr>
                <a:t>Family Federation for World Peace and Unification</a:t>
              </a: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Kokila" panose="020B0604020202020204" pitchFamily="34" charset="0"/>
                  <a:ea typeface="+mn-ea"/>
                  <a:cs typeface="Kokila" panose="020B0604020202020204" pitchFamily="34" charset="0"/>
                </a:rPr>
                <a:t>International  Headquarters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okila" panose="020B0604020202020204" pitchFamily="34" charset="0"/>
                <a:ea typeface="+mn-ea"/>
                <a:cs typeface="Kokila" panose="020B0604020202020204" pitchFamily="34" charset="0"/>
              </a:endParaRPr>
            </a:p>
          </p:txBody>
        </p:sp>
      </p:grpSp>
      <p:sp>
        <p:nvSpPr>
          <p:cNvPr id="12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3492049" y="641488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바탕체" pitchFamily="17" charset="-127"/>
                <a:ea typeface="바탕체" pitchFamily="17" charset="-127"/>
              </a:defRPr>
            </a:lvl1pPr>
          </a:lstStyle>
          <a:p>
            <a:fld id="{DFB831B2-29C6-41F0-B4C1-EF7EF68669BB}" type="slidenum">
              <a:rPr lang="ko-KR" altLang="en-US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03032" y="6394207"/>
            <a:ext cx="39773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World National</a:t>
            </a:r>
            <a:r>
              <a:rPr lang="en-US" altLang="ko-KR" sz="1600" b="0" cap="none" spc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 Leaders</a:t>
            </a:r>
            <a:r>
              <a:rPr lang="en-US" altLang="ko-KR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 </a:t>
            </a:r>
            <a:r>
              <a:rPr lang="en-US" altLang="ko-KR" sz="1600" b="0" cap="none" spc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Assembly 2014</a:t>
            </a:r>
            <a:endParaRPr lang="ko-KR" altLang="en-US" sz="1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그래픽" panose="02030600000101010101" pitchFamily="18" charset="-127"/>
              <a:ea typeface="HY그래픽" panose="02030600000101010101" pitchFamily="18" charset="-127"/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2987824" y="1748735"/>
            <a:ext cx="3296714" cy="3142464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307" y="1655244"/>
            <a:ext cx="3360863" cy="33314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0" y="0"/>
            <a:ext cx="9144000" cy="6874931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9" name="그룹 18"/>
          <p:cNvGrpSpPr/>
          <p:nvPr/>
        </p:nvGrpSpPr>
        <p:grpSpPr>
          <a:xfrm>
            <a:off x="-108520" y="6253288"/>
            <a:ext cx="9361040" cy="647700"/>
            <a:chOff x="-108520" y="6253288"/>
            <a:chExt cx="9361040" cy="647700"/>
          </a:xfrm>
        </p:grpSpPr>
        <p:pic>
          <p:nvPicPr>
            <p:cNvPr id="20" name="Picture 2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8520" y="6253288"/>
              <a:ext cx="936104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그림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9729" y="6360382"/>
              <a:ext cx="450423" cy="433513"/>
            </a:xfrm>
            <a:prstGeom prst="rect">
              <a:avLst/>
            </a:prstGeom>
          </p:spPr>
        </p:pic>
        <p:sp>
          <p:nvSpPr>
            <p:cNvPr id="22" name="직사각형 21"/>
            <p:cNvSpPr/>
            <p:nvPr/>
          </p:nvSpPr>
          <p:spPr>
            <a:xfrm>
              <a:off x="5868144" y="6351711"/>
              <a:ext cx="324585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Kokila" panose="020B0604020202020204" pitchFamily="34" charset="0"/>
                  <a:ea typeface="+mn-ea"/>
                  <a:cs typeface="Kokila" panose="020B0604020202020204" pitchFamily="34" charset="0"/>
                </a:rPr>
                <a:t>Family Federation for World Peace and Unification</a:t>
              </a: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Kokila" panose="020B0604020202020204" pitchFamily="34" charset="0"/>
                  <a:ea typeface="+mn-ea"/>
                  <a:cs typeface="Kokila" panose="020B0604020202020204" pitchFamily="34" charset="0"/>
                </a:rPr>
                <a:t>International  Headquarters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okila" panose="020B0604020202020204" pitchFamily="34" charset="0"/>
                <a:ea typeface="+mn-ea"/>
                <a:cs typeface="Kokila" panose="020B0604020202020204" pitchFamily="34" charset="0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03032" y="6394207"/>
              <a:ext cx="397737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6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Y그래픽" panose="02030600000101010101" pitchFamily="18" charset="-127"/>
                  <a:ea typeface="HY그래픽" panose="02030600000101010101" pitchFamily="18" charset="-127"/>
                </a:rPr>
                <a:t>World National</a:t>
              </a:r>
              <a:r>
                <a:rPr lang="en-US" altLang="ko-KR" sz="1600" b="0" cap="none" spc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Y그래픽" panose="02030600000101010101" pitchFamily="18" charset="-127"/>
                  <a:ea typeface="HY그래픽" panose="02030600000101010101" pitchFamily="18" charset="-127"/>
                </a:rPr>
                <a:t> Leaders</a:t>
              </a:r>
              <a:r>
                <a:rPr lang="en-US" altLang="ko-KR" sz="16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Y그래픽" panose="02030600000101010101" pitchFamily="18" charset="-127"/>
                  <a:ea typeface="HY그래픽" panose="02030600000101010101" pitchFamily="18" charset="-127"/>
                </a:rPr>
                <a:t> </a:t>
              </a:r>
              <a:r>
                <a:rPr lang="en-US" altLang="ko-KR" sz="1600" b="0" cap="none" spc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Y그래픽" panose="02030600000101010101" pitchFamily="18" charset="-127"/>
                  <a:ea typeface="HY그래픽" panose="02030600000101010101" pitchFamily="18" charset="-127"/>
                </a:rPr>
                <a:t>Assembly 2014</a:t>
              </a:r>
              <a:endParaRPr lang="ko-KR" altLang="en-US" sz="16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317708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Pr>
        <a:blipFill dpi="0" rotWithShape="1">
          <a:blip r:embed="rId2">
            <a:alphaModFix amt="33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6253288"/>
            <a:ext cx="936104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그룹 3"/>
          <p:cNvGrpSpPr/>
          <p:nvPr/>
        </p:nvGrpSpPr>
        <p:grpSpPr>
          <a:xfrm>
            <a:off x="-108520" y="6253288"/>
            <a:ext cx="9361040" cy="647700"/>
            <a:chOff x="-108520" y="6253288"/>
            <a:chExt cx="9361040" cy="647700"/>
          </a:xfrm>
        </p:grpSpPr>
        <p:pic>
          <p:nvPicPr>
            <p:cNvPr id="13" name="Picture 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8520" y="6253288"/>
              <a:ext cx="936104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9729" y="6360382"/>
              <a:ext cx="450423" cy="433513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5868144" y="6351711"/>
              <a:ext cx="324585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Kokila" panose="020B0604020202020204" pitchFamily="34" charset="0"/>
                  <a:ea typeface="+mn-ea"/>
                  <a:cs typeface="Kokila" panose="020B0604020202020204" pitchFamily="34" charset="0"/>
                </a:rPr>
                <a:t>Family Federation for World Peace and Unification</a:t>
              </a: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Kokila" panose="020B0604020202020204" pitchFamily="34" charset="0"/>
                  <a:ea typeface="+mn-ea"/>
                  <a:cs typeface="Kokila" panose="020B0604020202020204" pitchFamily="34" charset="0"/>
                </a:rPr>
                <a:t>International  Headquarters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okila" panose="020B0604020202020204" pitchFamily="34" charset="0"/>
                <a:ea typeface="+mn-ea"/>
                <a:cs typeface="Kokila" panose="020B0604020202020204" pitchFamily="34" charset="0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03032" y="6394207"/>
              <a:ext cx="397737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6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Y그래픽" panose="02030600000101010101" pitchFamily="18" charset="-127"/>
                  <a:ea typeface="HY그래픽" panose="02030600000101010101" pitchFamily="18" charset="-127"/>
                </a:rPr>
                <a:t>World National</a:t>
              </a:r>
              <a:r>
                <a:rPr lang="en-US" altLang="ko-KR" sz="1600" b="0" cap="none" spc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Y그래픽" panose="02030600000101010101" pitchFamily="18" charset="-127"/>
                  <a:ea typeface="HY그래픽" panose="02030600000101010101" pitchFamily="18" charset="-127"/>
                </a:rPr>
                <a:t> Leaders</a:t>
              </a:r>
              <a:r>
                <a:rPr lang="en-US" altLang="ko-KR" sz="16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Y그래픽" panose="02030600000101010101" pitchFamily="18" charset="-127"/>
                  <a:ea typeface="HY그래픽" panose="02030600000101010101" pitchFamily="18" charset="-127"/>
                </a:rPr>
                <a:t> </a:t>
              </a:r>
              <a:r>
                <a:rPr lang="en-US" altLang="ko-KR" sz="1600" b="0" cap="none" spc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Y그래픽" panose="02030600000101010101" pitchFamily="18" charset="-127"/>
                  <a:ea typeface="HY그래픽" panose="02030600000101010101" pitchFamily="18" charset="-127"/>
                </a:rPr>
                <a:t>Assembly 2014</a:t>
              </a:r>
              <a:endParaRPr lang="ko-KR" altLang="en-US" sz="16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endParaRPr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7601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Pr>
        <a:blipFill dpi="0" rotWithShape="1">
          <a:blip r:embed="rId2">
            <a:alphaModFix amt="29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6253288"/>
            <a:ext cx="936104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6253288"/>
            <a:ext cx="936104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15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3492049" y="641488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바탕체" pitchFamily="17" charset="-127"/>
                <a:ea typeface="바탕체" pitchFamily="17" charset="-127"/>
              </a:defRPr>
            </a:lvl1pPr>
          </a:lstStyle>
          <a:p>
            <a:fld id="{DFB831B2-29C6-41F0-B4C1-EF7EF68669BB}" type="slidenum">
              <a:rPr lang="ko-KR" altLang="en-US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729" y="6360382"/>
            <a:ext cx="450423" cy="433513"/>
          </a:xfrm>
          <a:prstGeom prst="rect">
            <a:avLst/>
          </a:prstGeom>
        </p:spPr>
      </p:pic>
      <p:sp>
        <p:nvSpPr>
          <p:cNvPr id="18" name="직사각형 17"/>
          <p:cNvSpPr/>
          <p:nvPr/>
        </p:nvSpPr>
        <p:spPr>
          <a:xfrm>
            <a:off x="5868144" y="6351711"/>
            <a:ext cx="3245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Family Federation for World Peace and Unification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International  Headquarters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Kokila" panose="020B0604020202020204" pitchFamily="34" charset="0"/>
              <a:ea typeface="+mn-ea"/>
              <a:cs typeface="Kokila" panose="020B0604020202020204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03032" y="6394207"/>
            <a:ext cx="39773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World National</a:t>
            </a:r>
            <a:r>
              <a:rPr lang="en-US" altLang="ko-KR" sz="1600" b="0" cap="none" spc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 Leaders</a:t>
            </a:r>
            <a:r>
              <a:rPr lang="en-US" altLang="ko-KR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 </a:t>
            </a:r>
            <a:r>
              <a:rPr lang="en-US" altLang="ko-KR" sz="1600" b="0" cap="none" spc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Assembly 2014</a:t>
            </a:r>
            <a:endParaRPr lang="ko-KR" altLang="en-US" sz="1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그래픽" panose="02030600000101010101" pitchFamily="18" charset="-127"/>
              <a:ea typeface="HY그래픽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96693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Pr>
        <a:blipFill dpi="0" rotWithShape="1">
          <a:blip r:embed="rId2">
            <a:alphaModFix amt="32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6253288"/>
            <a:ext cx="936104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6253288"/>
            <a:ext cx="936104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3492049" y="641488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바탕체" pitchFamily="17" charset="-127"/>
                <a:ea typeface="바탕체" pitchFamily="17" charset="-127"/>
              </a:defRPr>
            </a:lvl1pPr>
          </a:lstStyle>
          <a:p>
            <a:fld id="{DFB831B2-29C6-41F0-B4C1-EF7EF68669B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729" y="6360382"/>
            <a:ext cx="450423" cy="433513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5868144" y="6351711"/>
            <a:ext cx="3245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Family Federation for World Peace and Unification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International  Headquarters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Kokila" panose="020B0604020202020204" pitchFamily="34" charset="0"/>
              <a:ea typeface="+mn-ea"/>
              <a:cs typeface="Kokila" panose="020B0604020202020204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03032" y="6394207"/>
            <a:ext cx="39773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World National</a:t>
            </a:r>
            <a:r>
              <a:rPr lang="en-US" altLang="ko-KR" sz="1600" b="0" cap="none" spc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 Leaders</a:t>
            </a:r>
            <a:r>
              <a:rPr lang="en-US" altLang="ko-KR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 </a:t>
            </a:r>
            <a:r>
              <a:rPr lang="en-US" altLang="ko-KR" sz="1600" b="0" cap="none" spc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Assembly 2014</a:t>
            </a:r>
            <a:endParaRPr lang="ko-KR" altLang="en-US" sz="1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그래픽" panose="02030600000101010101" pitchFamily="18" charset="-127"/>
              <a:ea typeface="HY그래픽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75457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blipFill dpi="0" rotWithShape="1">
          <a:blip r:embed="rId2">
            <a:alphaModFix amt="30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6253288"/>
            <a:ext cx="936104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6253288"/>
            <a:ext cx="936104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3492049" y="641488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바탕체" pitchFamily="17" charset="-127"/>
                <a:ea typeface="바탕체" pitchFamily="17" charset="-127"/>
              </a:defRPr>
            </a:lvl1pPr>
          </a:lstStyle>
          <a:p>
            <a:pPr>
              <a:defRPr/>
            </a:pPr>
            <a:fld id="{72B8546F-DA9C-447C-9C26-E0D0E5BF6C4B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729" y="6360382"/>
            <a:ext cx="450423" cy="433513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5868144" y="6351711"/>
            <a:ext cx="3245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Family Federation for World Peace and Unification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International  Headquarters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Kokila" panose="020B0604020202020204" pitchFamily="34" charset="0"/>
              <a:ea typeface="+mn-ea"/>
              <a:cs typeface="Kokila" panose="020B0604020202020204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03032" y="6394207"/>
            <a:ext cx="39773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World National</a:t>
            </a:r>
            <a:r>
              <a:rPr lang="en-US" altLang="ko-KR" sz="1600" b="0" cap="none" spc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 Leaders</a:t>
            </a:r>
            <a:r>
              <a:rPr lang="en-US" altLang="ko-KR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 </a:t>
            </a:r>
            <a:r>
              <a:rPr lang="en-US" altLang="ko-KR" sz="1600" b="0" cap="none" spc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Assembly 2014</a:t>
            </a:r>
            <a:endParaRPr lang="ko-KR" altLang="en-US" sz="1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그래픽" panose="02030600000101010101" pitchFamily="18" charset="-127"/>
              <a:ea typeface="HY그래픽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98781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bg>
      <p:bgPr>
        <a:blipFill dpi="0" rotWithShape="1">
          <a:blip r:embed="rId2">
            <a:alphaModFix amt="30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3492049" y="641488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바탕체" pitchFamily="17" charset="-127"/>
                <a:ea typeface="바탕체" pitchFamily="17" charset="-127"/>
              </a:defRPr>
            </a:lvl1pPr>
          </a:lstStyle>
          <a:p>
            <a:fld id="{DFB831B2-29C6-41F0-B4C1-EF7EF68669BB}" type="slidenum">
              <a:rPr lang="ko-KR" altLang="en-US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729" y="6360382"/>
            <a:ext cx="450423" cy="433513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5868144" y="6351711"/>
            <a:ext cx="3245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Family Federation for World Peace and Unification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okila" panose="020B0604020202020204" pitchFamily="34" charset="0"/>
                <a:ea typeface="+mn-ea"/>
                <a:cs typeface="Kokila" panose="020B0604020202020204" pitchFamily="34" charset="0"/>
              </a:rPr>
              <a:t>International  Headquarters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Kokila" panose="020B0604020202020204" pitchFamily="34" charset="0"/>
              <a:ea typeface="+mn-ea"/>
              <a:cs typeface="Kokila" panose="020B0604020202020204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03032" y="6394207"/>
            <a:ext cx="39773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World National</a:t>
            </a:r>
            <a:r>
              <a:rPr lang="en-US" altLang="ko-KR" sz="1600" b="0" cap="none" spc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 Leaders</a:t>
            </a:r>
            <a:r>
              <a:rPr lang="en-US" altLang="ko-KR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 </a:t>
            </a:r>
            <a:r>
              <a:rPr lang="en-US" altLang="ko-KR" sz="1600" b="0" cap="none" spc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그래픽" panose="02030600000101010101" pitchFamily="18" charset="-127"/>
                <a:ea typeface="HY그래픽" panose="02030600000101010101" pitchFamily="18" charset="-127"/>
              </a:rPr>
              <a:t>Assembly 2014</a:t>
            </a:r>
            <a:endParaRPr lang="ko-KR" altLang="en-US" sz="1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그래픽" panose="02030600000101010101" pitchFamily="18" charset="-127"/>
              <a:ea typeface="HY그래픽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3746396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2D4C-2504-4EA9-A1E0-AE219F31C956}" type="datetime1">
              <a:rPr lang="ko-KR" altLang="en-US" smtClean="0"/>
              <a:t>2014-02-04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2ED15-EA1E-4B20-80FB-39849B05A6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8059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AFEE3E-D5DA-486C-BFEC-7A5AF4BC880E}" type="datetime1">
              <a:rPr lang="ko-KR" altLang="en-US" smtClean="0"/>
              <a:t>2014-02-04</a:t>
            </a:fld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64DD0A-76C0-4056-90C5-D0C2B2D3C5D0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06802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9724B-DEAD-4CFA-9CC6-121AE3D47CEA}" type="datetime1">
              <a:rPr lang="ko-KR" altLang="en-US" smtClean="0"/>
              <a:t>2014-02-04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831B2-29C6-41F0-B4C1-EF7EF68669BB}" type="slidenum">
              <a:rPr lang="ko-KR" altLang="en-US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013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5"/>
          <p:cNvSpPr>
            <a:spLocks noChangeArrowheads="1"/>
          </p:cNvSpPr>
          <p:nvPr/>
        </p:nvSpPr>
        <p:spPr bwMode="gray">
          <a:xfrm>
            <a:off x="725334" y="188640"/>
            <a:ext cx="7920880" cy="2198966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Diagnosis and Development of the Types of Leadership  </a:t>
            </a:r>
            <a:endParaRPr lang="en-US" altLang="ko-KR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 bwMode="gray">
          <a:xfrm>
            <a:off x="3031102" y="5843158"/>
            <a:ext cx="5832648" cy="523220"/>
          </a:xfrm>
          <a:prstGeom prst="rect">
            <a:avLst/>
          </a:prstGeom>
          <a:solidFill>
            <a:schemeClr val="bg1">
              <a:alpha val="21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b="1" dirty="0" smtClean="0">
                <a:solidFill>
                  <a:schemeClr val="bg1"/>
                </a:solidFill>
                <a:latin typeface="+mn-ea"/>
                <a:ea typeface="+mn-ea"/>
              </a:rPr>
              <a:t>Jin-</a:t>
            </a:r>
            <a:r>
              <a:rPr lang="en-US" altLang="ko-KR" sz="2800" b="1" dirty="0" err="1" smtClean="0">
                <a:solidFill>
                  <a:schemeClr val="bg1"/>
                </a:solidFill>
                <a:latin typeface="+mn-ea"/>
                <a:ea typeface="+mn-ea"/>
              </a:rPr>
              <a:t>hun</a:t>
            </a:r>
            <a:r>
              <a:rPr lang="en-US" altLang="ko-KR" sz="2800" b="1" dirty="0" smtClean="0">
                <a:solidFill>
                  <a:schemeClr val="bg1"/>
                </a:solidFill>
                <a:latin typeface="+mn-ea"/>
                <a:ea typeface="+mn-ea"/>
              </a:rPr>
              <a:t> Yong, Education </a:t>
            </a:r>
            <a:r>
              <a:rPr lang="en-US" altLang="ko-KR" sz="2800" b="1" dirty="0" smtClean="0">
                <a:solidFill>
                  <a:schemeClr val="bg1"/>
                </a:solidFill>
                <a:latin typeface="+mn-ea"/>
                <a:ea typeface="+mn-ea"/>
              </a:rPr>
              <a:t>director</a:t>
            </a:r>
            <a:endParaRPr lang="ko-KR" altLang="en-US" sz="28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4131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ko-KR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latin typeface="HY견고딕" pitchFamily="18" charset="-127"/>
                <a:ea typeface="HY견고딕" pitchFamily="18" charset="-127"/>
              </a:rPr>
              <a:t>Competency of Strategic </a:t>
            </a:r>
            <a:r>
              <a:rPr lang="en-US" altLang="ko-KR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latin typeface="HY견고딕" pitchFamily="18" charset="-127"/>
                <a:ea typeface="HY견고딕" pitchFamily="18" charset="-127"/>
              </a:rPr>
              <a:t>M</a:t>
            </a:r>
            <a:r>
              <a:rPr lang="en-US" altLang="ko-KR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latin typeface="HY견고딕" pitchFamily="18" charset="-127"/>
                <a:ea typeface="HY견고딕" pitchFamily="18" charset="-127"/>
              </a:rPr>
              <a:t>anagement</a:t>
            </a:r>
            <a:endParaRPr lang="ko-KR" altLang="en-US" sz="48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12293" name="Picture 4" descr="pe01482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871" y="1844824"/>
            <a:ext cx="4526255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대각선 방향의 모서리가 둥근 사각형 3"/>
          <p:cNvSpPr/>
          <p:nvPr/>
        </p:nvSpPr>
        <p:spPr>
          <a:xfrm>
            <a:off x="262196" y="1412776"/>
            <a:ext cx="8568952" cy="4824536"/>
          </a:xfrm>
          <a:prstGeom prst="round2Diag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ko-K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HY견고딕" pitchFamily="18" charset="-127"/>
                <a:ea typeface="HY견고딕" pitchFamily="18" charset="-127"/>
              </a:rPr>
              <a:t>Competency </a:t>
            </a:r>
            <a:r>
              <a:rPr lang="en-US" altLang="ko-K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HY견고딕" pitchFamily="18" charset="-127"/>
                <a:ea typeface="HY견고딕" pitchFamily="18" charset="-127"/>
              </a:rPr>
              <a:t>of </a:t>
            </a:r>
            <a:r>
              <a:rPr lang="en-US" altLang="ko-K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HY견고딕" pitchFamily="18" charset="-127"/>
                <a:ea typeface="HY견고딕" pitchFamily="18" charset="-127"/>
              </a:rPr>
              <a:t>Strategic </a:t>
            </a:r>
            <a:r>
              <a:rPr lang="en-US" altLang="ko-K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HY견고딕" pitchFamily="18" charset="-127"/>
                <a:ea typeface="HY견고딕" pitchFamily="18" charset="-127"/>
              </a:rPr>
              <a:t>M</a:t>
            </a:r>
            <a:r>
              <a:rPr lang="en-US" altLang="ko-K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HY견고딕" pitchFamily="18" charset="-127"/>
                <a:ea typeface="HY견고딕" pitchFamily="18" charset="-127"/>
              </a:rPr>
              <a:t>anagement?</a:t>
            </a:r>
            <a:endParaRPr lang="ko-KR" altLang="en-US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34001" y="1783358"/>
            <a:ext cx="8496300" cy="4525962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Competence which exceeds the dimensions of simple management and is able to set the target and draw the conclusion.</a:t>
            </a:r>
          </a:p>
          <a:p>
            <a:pPr marL="0" indent="0" eaLnBrk="1" hangingPunct="1">
              <a:buNone/>
              <a:defRPr/>
            </a:pP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Ability of building teamwork and coaching.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ko-KR" altLang="en-US" sz="2800" dirty="0" smtClean="0">
              <a:latin typeface="HY견고딕" pitchFamily="18" charset="-127"/>
              <a:ea typeface="HY견고딕" pitchFamily="18" charset="-127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Developing the driving force and potential.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Capacity of risk-taking to achieve the goal.</a:t>
            </a:r>
          </a:p>
          <a:p>
            <a:pPr marL="0" indent="0" eaLnBrk="1" hangingPunct="1">
              <a:buNone/>
              <a:defRPr/>
            </a:pPr>
            <a:endParaRPr lang="ko-KR" altLang="en-US" sz="28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016" y="-27384"/>
            <a:ext cx="8964488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ko-K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HY견고딕" pitchFamily="18" charset="-127"/>
                <a:ea typeface="HY견고딕" pitchFamily="18" charset="-127"/>
              </a:rPr>
              <a:t>21 Elements of Leadership Competence</a:t>
            </a:r>
            <a:endParaRPr lang="ko-KR" altLang="en-US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755576" y="1340768"/>
            <a:ext cx="7344816" cy="4627524"/>
            <a:chOff x="641603" y="1340768"/>
            <a:chExt cx="8414910" cy="5455840"/>
          </a:xfrm>
        </p:grpSpPr>
        <p:sp>
          <p:nvSpPr>
            <p:cNvPr id="8" name="타원 7"/>
            <p:cNvSpPr/>
            <p:nvPr/>
          </p:nvSpPr>
          <p:spPr>
            <a:xfrm>
              <a:off x="641603" y="2346587"/>
              <a:ext cx="3066300" cy="165663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obo BT" pitchFamily="2" charset="0"/>
                </a:rPr>
                <a:t>Discovering </a:t>
              </a:r>
            </a:p>
            <a:p>
              <a:pPr algn="ctr"/>
              <a:r>
                <a:rPr lang="en-US" altLang="ko-KR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obo BT" pitchFamily="2" charset="0"/>
                </a:rPr>
                <a:t>a talent</a:t>
              </a:r>
              <a:endParaRPr lang="ko-KR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BT" pitchFamily="2" charset="0"/>
              </a:endParaRPr>
            </a:p>
          </p:txBody>
        </p:sp>
        <p:sp>
          <p:nvSpPr>
            <p:cNvPr id="9" name="타원 8"/>
            <p:cNvSpPr/>
            <p:nvPr/>
          </p:nvSpPr>
          <p:spPr>
            <a:xfrm>
              <a:off x="3680284" y="1340768"/>
              <a:ext cx="2736304" cy="165663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obo BT" pitchFamily="2" charset="0"/>
                </a:rPr>
                <a:t>Result-oriented</a:t>
              </a:r>
            </a:p>
          </p:txBody>
        </p:sp>
        <p:sp>
          <p:nvSpPr>
            <p:cNvPr id="10" name="타원 9"/>
            <p:cNvSpPr/>
            <p:nvPr/>
          </p:nvSpPr>
          <p:spPr>
            <a:xfrm>
              <a:off x="6320209" y="2239751"/>
              <a:ext cx="2736304" cy="165663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obo BT" pitchFamily="2" charset="0"/>
                </a:rPr>
                <a:t>Coaching</a:t>
              </a:r>
              <a:endParaRPr lang="ko-KR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BT" pitchFamily="2" charset="0"/>
              </a:endParaRPr>
            </a:p>
          </p:txBody>
        </p:sp>
        <p:sp>
          <p:nvSpPr>
            <p:cNvPr id="11" name="타원 10"/>
            <p:cNvSpPr/>
            <p:nvPr/>
          </p:nvSpPr>
          <p:spPr>
            <a:xfrm>
              <a:off x="3680284" y="3212976"/>
              <a:ext cx="2736304" cy="165663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obo BT" pitchFamily="2" charset="0"/>
                </a:rPr>
                <a:t>Driving force</a:t>
              </a:r>
              <a:endParaRPr lang="ko-KR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BT" pitchFamily="2" charset="0"/>
              </a:endParaRPr>
            </a:p>
          </p:txBody>
        </p:sp>
        <p:sp>
          <p:nvSpPr>
            <p:cNvPr id="12" name="타원 11"/>
            <p:cNvSpPr/>
            <p:nvPr/>
          </p:nvSpPr>
          <p:spPr>
            <a:xfrm>
              <a:off x="971600" y="4292648"/>
              <a:ext cx="2736304" cy="1802366"/>
            </a:xfrm>
            <a:prstGeom prst="ellipse">
              <a:avLst/>
            </a:prstGeom>
            <a:solidFill>
              <a:srgbClr val="ECCB06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obo BT" pitchFamily="2" charset="0"/>
                </a:rPr>
                <a:t>Power of executing strategies</a:t>
              </a:r>
              <a:endParaRPr lang="ko-KR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BT" pitchFamily="2" charset="0"/>
              </a:endParaRPr>
            </a:p>
          </p:txBody>
        </p:sp>
        <p:sp>
          <p:nvSpPr>
            <p:cNvPr id="13" name="타원 12"/>
            <p:cNvSpPr/>
            <p:nvPr/>
          </p:nvSpPr>
          <p:spPr>
            <a:xfrm>
              <a:off x="3680283" y="5139977"/>
              <a:ext cx="2901255" cy="165663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obo BT" pitchFamily="2" charset="0"/>
                </a:rPr>
                <a:t>Presenting a vision</a:t>
              </a:r>
              <a:endParaRPr lang="ko-KR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BT" pitchFamily="2" charset="0"/>
              </a:endParaRPr>
            </a:p>
          </p:txBody>
        </p:sp>
        <p:sp>
          <p:nvSpPr>
            <p:cNvPr id="14" name="타원 13"/>
            <p:cNvSpPr/>
            <p:nvPr/>
          </p:nvSpPr>
          <p:spPr>
            <a:xfrm>
              <a:off x="6320209" y="4292649"/>
              <a:ext cx="2736304" cy="165663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obo BT" pitchFamily="2" charset="0"/>
                </a:rPr>
                <a:t>Building team work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ko-K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HY견고딕" pitchFamily="18" charset="-127"/>
                <a:ea typeface="HY견고딕" pitchFamily="18" charset="-127"/>
              </a:rPr>
              <a:t>Diagnosis of Leadership </a:t>
            </a:r>
            <a:r>
              <a:rPr lang="en-US" altLang="ko-K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HY견고딕" pitchFamily="18" charset="-127"/>
                <a:ea typeface="HY견고딕" pitchFamily="18" charset="-127"/>
              </a:rPr>
              <a:t>C</a:t>
            </a:r>
            <a:r>
              <a:rPr lang="en-US" altLang="ko-K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HY견고딕" pitchFamily="18" charset="-127"/>
                <a:ea typeface="HY견고딕" pitchFamily="18" charset="-127"/>
              </a:rPr>
              <a:t>ompetence</a:t>
            </a:r>
            <a:endParaRPr lang="ko-KR" altLang="en-US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52596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altLang="ko-KR" sz="16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ko-KR" sz="1600" dirty="0" smtClean="0"/>
              <a:t>      </a:t>
            </a:r>
            <a:r>
              <a:rPr lang="en-US" altLang="ko-KR" sz="1600" b="1" dirty="0" smtClean="0"/>
              <a:t>1                        2                      3                    4                       5</a:t>
            </a:r>
          </a:p>
          <a:p>
            <a:pPr eaLnBrk="1" hangingPunct="1">
              <a:defRPr/>
            </a:pPr>
            <a:endParaRPr lang="en-US" altLang="ko-KR" sz="1600" dirty="0" smtClean="0"/>
          </a:p>
          <a:p>
            <a:pPr marL="0" indent="0" eaLnBrk="1" hangingPunct="1">
              <a:buNone/>
              <a:defRPr/>
            </a:pPr>
            <a:r>
              <a:rPr lang="ko-KR" altLang="en-US" sz="1600" dirty="0" smtClean="0"/>
              <a:t>   </a:t>
            </a:r>
            <a:r>
              <a:rPr lang="en-US" altLang="ko-KR" sz="1600" dirty="0" smtClean="0"/>
              <a:t>Never                                         Usually                                           Always</a:t>
            </a:r>
          </a:p>
          <a:p>
            <a:pPr eaLnBrk="1" hangingPunct="1">
              <a:defRPr/>
            </a:pPr>
            <a:endParaRPr lang="en-US" altLang="ko-KR" sz="1600" dirty="0" smtClean="0"/>
          </a:p>
          <a:p>
            <a:pPr eaLnBrk="1" hangingPunct="1">
              <a:defRPr/>
            </a:pPr>
            <a:endParaRPr lang="en-US" altLang="ko-KR" sz="1600" dirty="0" smtClean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ko-KR" sz="1800" b="1" dirty="0" smtClean="0"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Response to 42 questions.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ko-KR" sz="1800" b="1" dirty="0" smtClean="0"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Write down the scores of each question of the 21 competency groups.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ko-KR" sz="1800" b="1" dirty="0" smtClean="0"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Write the total score of all groups and select the 5 groups with the lowest scores. These are the weak points.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ko-KR" sz="1800" b="1" dirty="0" smtClean="0"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Check those elements manifest as showing strong and weak points.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ko-KR" sz="1800" b="1" dirty="0" smtClean="0"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See which score is the lowest among the 3 competency groups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ko-KR" sz="1800" b="1" dirty="0" smtClean="0"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Determine expected strong points and unexpected weak points.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ko-KR" sz="1800" b="1" dirty="0" smtClean="0"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When you finish checking, make a plan to develop your leadership. 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900509" y="2204864"/>
            <a:ext cx="7127875" cy="287337"/>
            <a:chOff x="684213" y="2205038"/>
            <a:chExt cx="7127875" cy="287337"/>
          </a:xfrm>
        </p:grpSpPr>
        <p:sp>
          <p:nvSpPr>
            <p:cNvPr id="15365" name="Line 5"/>
            <p:cNvSpPr>
              <a:spLocks noChangeShapeType="1"/>
            </p:cNvSpPr>
            <p:nvPr/>
          </p:nvSpPr>
          <p:spPr bwMode="auto">
            <a:xfrm>
              <a:off x="684213" y="2349500"/>
              <a:ext cx="71278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66" name="Line 6"/>
            <p:cNvSpPr>
              <a:spLocks noChangeShapeType="1"/>
            </p:cNvSpPr>
            <p:nvPr/>
          </p:nvSpPr>
          <p:spPr bwMode="auto">
            <a:xfrm>
              <a:off x="827088" y="2205038"/>
              <a:ext cx="0" cy="2873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67" name="Line 7"/>
            <p:cNvSpPr>
              <a:spLocks noChangeShapeType="1"/>
            </p:cNvSpPr>
            <p:nvPr/>
          </p:nvSpPr>
          <p:spPr bwMode="auto">
            <a:xfrm>
              <a:off x="2627313" y="2276475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68" name="Line 8"/>
            <p:cNvSpPr>
              <a:spLocks noChangeShapeType="1"/>
            </p:cNvSpPr>
            <p:nvPr/>
          </p:nvSpPr>
          <p:spPr bwMode="auto">
            <a:xfrm>
              <a:off x="4356100" y="2276475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69" name="Line 9"/>
            <p:cNvSpPr>
              <a:spLocks noChangeShapeType="1"/>
            </p:cNvSpPr>
            <p:nvPr/>
          </p:nvSpPr>
          <p:spPr bwMode="auto">
            <a:xfrm>
              <a:off x="5867400" y="2205038"/>
              <a:ext cx="0" cy="2873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70" name="Line 10"/>
            <p:cNvSpPr>
              <a:spLocks noChangeShapeType="1"/>
            </p:cNvSpPr>
            <p:nvPr/>
          </p:nvSpPr>
          <p:spPr bwMode="auto">
            <a:xfrm>
              <a:off x="7667625" y="2276475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5626" y="260648"/>
            <a:ext cx="8964612" cy="608647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40000" lnSpcReduction="20000"/>
          </a:bodyPr>
          <a:lstStyle/>
          <a:p>
            <a:pPr eaLnBrk="1" hangingPunct="1">
              <a:lnSpc>
                <a:spcPct val="160000"/>
              </a:lnSpc>
              <a:buFont typeface="Wingdings" pitchFamily="2" charset="2"/>
              <a:buNone/>
              <a:defRPr/>
            </a:pPr>
            <a:r>
              <a:rPr lang="en-US" altLang="ko-KR" sz="5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 Table for Core Competencies</a:t>
            </a:r>
          </a:p>
          <a:p>
            <a:pPr eaLnBrk="1" hangingPunct="1">
              <a:lnSpc>
                <a:spcPct val="160000"/>
              </a:lnSpc>
              <a:buFont typeface="Wingdings" pitchFamily="2" charset="2"/>
              <a:buNone/>
              <a:defRPr/>
            </a:pPr>
            <a:endParaRPr lang="ko-KR" altLang="en-US" sz="2200" b="1" dirty="0" smtClean="0">
              <a:ln w="12700">
                <a:solidFill>
                  <a:schemeClr val="accent2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60000"/>
              </a:lnSpc>
              <a:buFont typeface="Wingdings" pitchFamily="2" charset="2"/>
              <a:buNone/>
              <a:defRPr/>
            </a:pPr>
            <a:r>
              <a:rPr lang="en-US" altLang="ko-KR" sz="4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ko-KR" sz="4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I start all my public work with the foundation of prayer. (    ) </a:t>
            </a:r>
          </a:p>
          <a:p>
            <a:pPr marL="457200" indent="-457200" eaLnBrk="1" hangingPunct="1">
              <a:lnSpc>
                <a:spcPct val="160000"/>
              </a:lnSpc>
              <a:buFont typeface="Wingdings" pitchFamily="2" charset="2"/>
              <a:buNone/>
              <a:defRPr/>
            </a:pPr>
            <a:r>
              <a:rPr lang="en-US" altLang="ko-KR" sz="4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When I face a difficulty I analyze the difficulty in order to deal with it easily. (    )</a:t>
            </a:r>
          </a:p>
          <a:p>
            <a:pPr eaLnBrk="1" hangingPunct="1">
              <a:lnSpc>
                <a:spcPct val="160000"/>
              </a:lnSpc>
              <a:buFont typeface="Wingdings" pitchFamily="2" charset="2"/>
              <a:buNone/>
              <a:defRPr/>
            </a:pPr>
            <a:r>
              <a:rPr lang="en-US" altLang="ko-KR" sz="4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I ask members to determine their proper position, and assist them in doing so. I also emphasize that they develop their potential. (    )</a:t>
            </a:r>
            <a:endParaRPr lang="ko-KR" altLang="en-US" sz="4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60000"/>
              </a:lnSpc>
              <a:buFont typeface="Wingdings" pitchFamily="2" charset="2"/>
              <a:buNone/>
              <a:defRPr/>
            </a:pPr>
            <a:r>
              <a:rPr lang="en-US" altLang="ko-KR" sz="4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Whenever I process my work I make clear and firm decisions. (    )</a:t>
            </a:r>
          </a:p>
          <a:p>
            <a:pPr eaLnBrk="1" hangingPunct="1">
              <a:lnSpc>
                <a:spcPct val="160000"/>
              </a:lnSpc>
              <a:buFont typeface="Wingdings" pitchFamily="2" charset="2"/>
              <a:buNone/>
              <a:defRPr/>
            </a:pPr>
            <a:r>
              <a:rPr lang="en-US" altLang="ko-KR" sz="4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I express my ability, showing that I can fulfill the task. (    )</a:t>
            </a:r>
          </a:p>
          <a:p>
            <a:pPr eaLnBrk="1" hangingPunct="1">
              <a:lnSpc>
                <a:spcPct val="160000"/>
              </a:lnSpc>
              <a:buFont typeface="Wingdings" pitchFamily="2" charset="2"/>
              <a:buNone/>
              <a:defRPr/>
            </a:pPr>
            <a:r>
              <a:rPr lang="en-US" altLang="ko-KR" sz="4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I break my goal down into small steps and continuously check my progress. (    )</a:t>
            </a:r>
          </a:p>
          <a:p>
            <a:pPr eaLnBrk="1" hangingPunct="1">
              <a:lnSpc>
                <a:spcPct val="160000"/>
              </a:lnSpc>
              <a:buFont typeface="Wingdings" pitchFamily="2" charset="2"/>
              <a:buNone/>
              <a:defRPr/>
            </a:pPr>
            <a:r>
              <a:rPr lang="en-US" altLang="ko-KR" sz="4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My top priority in displaying leadership is to attend TP, and my second priority is to serve members. (    )</a:t>
            </a:r>
          </a:p>
          <a:p>
            <a:pPr eaLnBrk="1" hangingPunct="1">
              <a:lnSpc>
                <a:spcPct val="160000"/>
              </a:lnSpc>
              <a:buFont typeface="Wingdings" pitchFamily="2" charset="2"/>
              <a:buNone/>
              <a:defRPr/>
            </a:pPr>
            <a:r>
              <a:rPr lang="en-US" altLang="ko-KR" sz="4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I assign tasks and delegate authority to individuals based on their performance ability. (    )</a:t>
            </a:r>
          </a:p>
          <a:p>
            <a:pPr eaLnBrk="1" hangingPunct="1">
              <a:lnSpc>
                <a:spcPct val="160000"/>
              </a:lnSpc>
              <a:buFont typeface="Wingdings" pitchFamily="2" charset="2"/>
              <a:buNone/>
              <a:defRPr/>
            </a:pPr>
            <a:r>
              <a:rPr lang="en-US" altLang="ko-KR" sz="4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For maximum benefit I constantly seek consensus with officials both inside and outside the church. (    )</a:t>
            </a:r>
          </a:p>
          <a:p>
            <a:pPr eaLnBrk="1" hangingPunct="1">
              <a:lnSpc>
                <a:spcPct val="160000"/>
              </a:lnSpc>
              <a:buFont typeface="Wingdings" pitchFamily="2" charset="2"/>
              <a:buNone/>
              <a:defRPr/>
            </a:pPr>
            <a:r>
              <a:rPr lang="en-US" altLang="ko-KR" sz="4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When there are disagreements with others I express my thinking clearly. (    )</a:t>
            </a:r>
          </a:p>
        </p:txBody>
      </p:sp>
    </p:spTree>
    <p:extLst>
      <p:ext uri="{BB962C8B-B14F-4D97-AF65-F5344CB8AC3E}">
        <p14:creationId xmlns:p14="http://schemas.microsoft.com/office/powerpoint/2010/main" val="23104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251520" y="260648"/>
            <a:ext cx="8568952" cy="604837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>
              <a:lnSpc>
                <a:spcPct val="160000"/>
              </a:lnSpc>
              <a:buNone/>
              <a:defRPr/>
            </a:pPr>
            <a:r>
              <a:rPr lang="en-US" altLang="ko-K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I solicit opinions of the members and use those to enrich the quality of witnessing or of service. (    )</a:t>
            </a:r>
          </a:p>
          <a:p>
            <a:pPr eaLnBrk="1" hangingPunct="1">
              <a:lnSpc>
                <a:spcPct val="160000"/>
              </a:lnSpc>
              <a:buFont typeface="Wingdings" pitchFamily="2" charset="2"/>
              <a:buNone/>
              <a:defRPr/>
            </a:pPr>
            <a:r>
              <a:rPr lang="en-US" altLang="ko-K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 I seek compromise and recommend such for the people who are directly involved in a conflict. (    )</a:t>
            </a:r>
          </a:p>
          <a:p>
            <a:pPr eaLnBrk="1" hangingPunct="1">
              <a:lnSpc>
                <a:spcPct val="160000"/>
              </a:lnSpc>
              <a:buFont typeface="Wingdings" pitchFamily="2" charset="2"/>
              <a:buNone/>
              <a:defRPr/>
            </a:pPr>
            <a:r>
              <a:rPr lang="en-US" altLang="ko-K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 I am responsible for my influence as a leader, and for the growth and behavior of the members. (    ) </a:t>
            </a:r>
          </a:p>
          <a:p>
            <a:pPr eaLnBrk="1" hangingPunct="1">
              <a:lnSpc>
                <a:spcPct val="160000"/>
              </a:lnSpc>
              <a:buFont typeface="Wingdings" pitchFamily="2" charset="2"/>
              <a:buNone/>
              <a:defRPr/>
            </a:pPr>
            <a:r>
              <a:rPr lang="en-US" altLang="ko-K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 I consider broadly how my decisions may </a:t>
            </a:r>
            <a:r>
              <a:rPr lang="en-US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ko-K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ffect members or their work .(     )</a:t>
            </a:r>
          </a:p>
          <a:p>
            <a:pPr eaLnBrk="1" hangingPunct="1">
              <a:lnSpc>
                <a:spcPct val="160000"/>
              </a:lnSpc>
              <a:buFont typeface="Wingdings" pitchFamily="2" charset="2"/>
              <a:buNone/>
              <a:defRPr/>
            </a:pPr>
            <a:r>
              <a:rPr lang="en-US" altLang="ko-K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 I speak persuasively so that others may support or accept my opinion. (    ) </a:t>
            </a:r>
          </a:p>
          <a:p>
            <a:pPr>
              <a:lnSpc>
                <a:spcPct val="160000"/>
              </a:lnSpc>
              <a:buNone/>
              <a:defRPr/>
            </a:pPr>
            <a:r>
              <a:rPr lang="en-US" altLang="ko-K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16. When solving problems I don’t seek mere temporary solutions, but seek to discover the fundamental cause and address that. (    )</a:t>
            </a:r>
          </a:p>
          <a:p>
            <a:pPr eaLnBrk="1" hangingPunct="1">
              <a:lnSpc>
                <a:spcPct val="160000"/>
              </a:lnSpc>
              <a:buFont typeface="Wingdings" pitchFamily="2" charset="2"/>
              <a:buNone/>
              <a:defRPr/>
            </a:pPr>
            <a:r>
              <a:rPr lang="en-US" altLang="ko-K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17. I analyze the market from the customer’s point of view and bring that to bear on the result of the business strategy. (    )</a:t>
            </a:r>
          </a:p>
          <a:p>
            <a:pPr>
              <a:lnSpc>
                <a:spcPct val="160000"/>
              </a:lnSpc>
              <a:buNone/>
              <a:defRPr/>
            </a:pPr>
            <a:r>
              <a:rPr lang="en-US" altLang="ko-K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 I concretely suggest plans and strategies for the growth of each department. (    )</a:t>
            </a:r>
          </a:p>
          <a:p>
            <a:pPr eaLnBrk="1" hangingPunct="1">
              <a:lnSpc>
                <a:spcPct val="160000"/>
              </a:lnSpc>
              <a:buFont typeface="Wingdings" pitchFamily="2" charset="2"/>
              <a:buNone/>
              <a:defRPr/>
            </a:pPr>
            <a:r>
              <a:rPr lang="en-US" altLang="ko-K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 I encourage members not from any personal interest, but with a mind that we are working together. (    )</a:t>
            </a:r>
          </a:p>
          <a:p>
            <a:pPr>
              <a:lnSpc>
                <a:spcPct val="160000"/>
              </a:lnSpc>
              <a:buNone/>
              <a:defRPr/>
            </a:pPr>
            <a:r>
              <a:rPr lang="en-US" altLang="ko-K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20. I set a challenging goal and make members aware of a detailed achievement index. (    )</a:t>
            </a:r>
          </a:p>
        </p:txBody>
      </p:sp>
    </p:spTree>
    <p:extLst>
      <p:ext uri="{BB962C8B-B14F-4D97-AF65-F5344CB8AC3E}">
        <p14:creationId xmlns:p14="http://schemas.microsoft.com/office/powerpoint/2010/main" val="306773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280525" y="440438"/>
            <a:ext cx="8539947" cy="572611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160000"/>
              </a:lnSpc>
              <a:buFont typeface="Wingdings" pitchFamily="2" charset="2"/>
              <a:buNone/>
              <a:defRPr/>
            </a:pPr>
            <a:r>
              <a:rPr lang="en-US" altLang="ko-K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21.  I take fair account of the positions of all persons involved and seek a conclusion with which everyone can agree. (    )</a:t>
            </a:r>
          </a:p>
          <a:p>
            <a:pPr eaLnBrk="1" hangingPunct="1">
              <a:lnSpc>
                <a:spcPct val="160000"/>
              </a:lnSpc>
              <a:buFont typeface="Wingdings" pitchFamily="2" charset="2"/>
              <a:buNone/>
              <a:defRPr/>
            </a:pPr>
            <a:r>
              <a:rPr lang="en-US" altLang="ko-K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22.  I ascertain weak points and problems the members might have and strive to nurture their self-development. (    )</a:t>
            </a:r>
          </a:p>
          <a:p>
            <a:pPr eaLnBrk="1" hangingPunct="1">
              <a:lnSpc>
                <a:spcPct val="160000"/>
              </a:lnSpc>
              <a:buFont typeface="Wingdings" pitchFamily="2" charset="2"/>
              <a:buNone/>
              <a:defRPr/>
            </a:pPr>
            <a:r>
              <a:rPr lang="en-US" altLang="ko-K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23.  I strive for improvement not only by following existing methods, but also by using new work methods. (    )</a:t>
            </a:r>
          </a:p>
          <a:p>
            <a:pPr eaLnBrk="1" hangingPunct="1">
              <a:lnSpc>
                <a:spcPct val="160000"/>
              </a:lnSpc>
              <a:buFont typeface="Wingdings" pitchFamily="2" charset="2"/>
              <a:buNone/>
              <a:defRPr/>
            </a:pPr>
            <a:r>
              <a:rPr lang="en-US" altLang="ko-K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24.  I provide members with information about why we do need change. (    )</a:t>
            </a:r>
          </a:p>
          <a:p>
            <a:pPr eaLnBrk="1" hangingPunct="1">
              <a:lnSpc>
                <a:spcPct val="160000"/>
              </a:lnSpc>
              <a:buFont typeface="Wingdings" pitchFamily="2" charset="2"/>
              <a:buNone/>
              <a:defRPr/>
            </a:pPr>
            <a:r>
              <a:rPr lang="en-US" altLang="ko-K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25. I overcome difficult situations by utilizing new and unique ideas. (    )</a:t>
            </a:r>
          </a:p>
          <a:p>
            <a:pPr eaLnBrk="1" hangingPunct="1">
              <a:lnSpc>
                <a:spcPct val="160000"/>
              </a:lnSpc>
              <a:buFont typeface="Wingdings" pitchFamily="2" charset="2"/>
              <a:buNone/>
              <a:defRPr/>
            </a:pPr>
            <a:r>
              <a:rPr lang="en-US" altLang="ko-K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26.  I offer sufficient guidance to all persons involved in any conflict. (    )</a:t>
            </a:r>
          </a:p>
          <a:p>
            <a:pPr eaLnBrk="1" hangingPunct="1">
              <a:lnSpc>
                <a:spcPct val="160000"/>
              </a:lnSpc>
              <a:buFont typeface="Wingdings" pitchFamily="2" charset="2"/>
              <a:buNone/>
              <a:defRPr/>
            </a:pPr>
            <a:r>
              <a:rPr lang="en-US" altLang="ko-K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27.  I provide a positive vision and goals in order to catch the attention of members. (    )</a:t>
            </a:r>
          </a:p>
          <a:p>
            <a:pPr eaLnBrk="1" hangingPunct="1">
              <a:lnSpc>
                <a:spcPct val="160000"/>
              </a:lnSpc>
              <a:buFont typeface="Wingdings" pitchFamily="2" charset="2"/>
              <a:buNone/>
              <a:defRPr/>
            </a:pPr>
            <a:r>
              <a:rPr lang="en-US" altLang="ko-K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28.  Even in </a:t>
            </a:r>
            <a:r>
              <a:rPr lang="en-US" altLang="ko-K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ko-K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confused situation, I seek to discover the cause by analyzing the problems from different perspectives. (    )</a:t>
            </a:r>
          </a:p>
          <a:p>
            <a:pPr>
              <a:lnSpc>
                <a:spcPct val="160000"/>
              </a:lnSpc>
              <a:buNone/>
              <a:defRPr/>
            </a:pPr>
            <a:r>
              <a:rPr lang="en-US" altLang="ko-K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29.  When </a:t>
            </a:r>
            <a:r>
              <a:rPr lang="en-US" altLang="ko-K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facing environmental </a:t>
            </a:r>
            <a:r>
              <a:rPr lang="en-US" altLang="ko-K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change, I help members not to be disturbed, but to adapt well to new conditions. (   )</a:t>
            </a:r>
          </a:p>
          <a:p>
            <a:pPr eaLnBrk="1" hangingPunct="1">
              <a:lnSpc>
                <a:spcPct val="160000"/>
              </a:lnSpc>
              <a:buFont typeface="Wingdings" pitchFamily="2" charset="2"/>
              <a:buNone/>
              <a:defRPr/>
            </a:pPr>
            <a:r>
              <a:rPr lang="en-US" altLang="ko-K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30.  I seek to stimulate the passion of officials by praising them and offering encouragement. (    )</a:t>
            </a:r>
          </a:p>
          <a:p>
            <a:pPr eaLnBrk="1" hangingPunct="1">
              <a:lnSpc>
                <a:spcPct val="160000"/>
              </a:lnSpc>
              <a:buFont typeface="Wingdings" pitchFamily="2" charset="2"/>
              <a:buNone/>
              <a:defRPr/>
            </a:pPr>
            <a:r>
              <a:rPr lang="en-US" altLang="ko-K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31.  I help members in seeking solutions when they encounter problems with their work. (    )</a:t>
            </a:r>
          </a:p>
          <a:p>
            <a:pPr eaLnBrk="1" hangingPunct="1">
              <a:lnSpc>
                <a:spcPct val="160000"/>
              </a:lnSpc>
              <a:buFont typeface="Wingdings" pitchFamily="2" charset="2"/>
              <a:buNone/>
              <a:defRPr/>
            </a:pPr>
            <a:endParaRPr lang="en-US" altLang="ko-KR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52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273125" y="144463"/>
            <a:ext cx="8580438" cy="652462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eaLnBrk="1" hangingPunct="1">
              <a:lnSpc>
                <a:spcPct val="160000"/>
              </a:lnSpc>
              <a:buFont typeface="Wingdings" pitchFamily="2" charset="2"/>
              <a:buNone/>
              <a:defRPr/>
            </a:pPr>
            <a:r>
              <a:rPr lang="en-US" altLang="ko-K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32.  I express flexibility in my thinking and develop creative ideas. (    )</a:t>
            </a:r>
          </a:p>
          <a:p>
            <a:pPr eaLnBrk="1" hangingPunct="1">
              <a:lnSpc>
                <a:spcPct val="160000"/>
              </a:lnSpc>
              <a:buFont typeface="Wingdings" pitchFamily="2" charset="2"/>
              <a:buNone/>
              <a:defRPr/>
            </a:pPr>
            <a:r>
              <a:rPr lang="en-US" altLang="ko-K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33.  I understand others well and easily make them feel comfortable with me. (    )</a:t>
            </a:r>
          </a:p>
          <a:p>
            <a:pPr eaLnBrk="1" hangingPunct="1">
              <a:lnSpc>
                <a:spcPct val="160000"/>
              </a:lnSpc>
              <a:buFont typeface="Wingdings" pitchFamily="2" charset="2"/>
              <a:buNone/>
              <a:defRPr/>
            </a:pPr>
            <a:r>
              <a:rPr lang="en-US" altLang="ko-K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34.  I make a realistic work plan by considering both growth and profits. (    )</a:t>
            </a:r>
          </a:p>
          <a:p>
            <a:pPr eaLnBrk="1" hangingPunct="1">
              <a:lnSpc>
                <a:spcPct val="160000"/>
              </a:lnSpc>
              <a:buFont typeface="Wingdings" pitchFamily="2" charset="2"/>
              <a:buNone/>
              <a:defRPr/>
            </a:pPr>
            <a:r>
              <a:rPr lang="en-US" altLang="ko-K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35.  I help others not to feel frustrated or dispirited. (    )</a:t>
            </a:r>
          </a:p>
          <a:p>
            <a:pPr>
              <a:lnSpc>
                <a:spcPct val="160000"/>
              </a:lnSpc>
              <a:buNone/>
              <a:defRPr/>
            </a:pPr>
            <a:r>
              <a:rPr lang="en-US" altLang="ko-K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36.  I set goals for the work in accordance with the church’s vision and strategy  and share those goals with the staff members. (    )</a:t>
            </a:r>
          </a:p>
          <a:p>
            <a:pPr eaLnBrk="1" hangingPunct="1">
              <a:lnSpc>
                <a:spcPct val="160000"/>
              </a:lnSpc>
              <a:buFont typeface="Wingdings" pitchFamily="2" charset="2"/>
              <a:buNone/>
              <a:defRPr/>
            </a:pPr>
            <a:r>
              <a:rPr lang="en-US" altLang="ko-K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37.  I don’t express my feelings on a whim even though the situation is bad. (    )</a:t>
            </a:r>
          </a:p>
          <a:p>
            <a:pPr eaLnBrk="1" hangingPunct="1">
              <a:lnSpc>
                <a:spcPct val="160000"/>
              </a:lnSpc>
              <a:buFont typeface="Wingdings" pitchFamily="2" charset="2"/>
              <a:buNone/>
              <a:defRPr/>
            </a:pPr>
            <a:r>
              <a:rPr lang="en-US" altLang="ko-K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38.  I accurately deliver all information which needs to be shared, and all results of important meetings. (    )</a:t>
            </a:r>
          </a:p>
          <a:p>
            <a:pPr eaLnBrk="1" hangingPunct="1">
              <a:lnSpc>
                <a:spcPct val="160000"/>
              </a:lnSpc>
              <a:buFont typeface="Wingdings" pitchFamily="2" charset="2"/>
              <a:buNone/>
              <a:defRPr/>
            </a:pPr>
            <a:r>
              <a:rPr lang="en-US" altLang="ko-K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39.  I relate with other people in accordance with their character and personality. (    )</a:t>
            </a:r>
          </a:p>
          <a:p>
            <a:pPr eaLnBrk="1" hangingPunct="1">
              <a:lnSpc>
                <a:spcPct val="160000"/>
              </a:lnSpc>
              <a:buFont typeface="Wingdings" pitchFamily="2" charset="2"/>
              <a:buNone/>
              <a:defRPr/>
            </a:pPr>
            <a:r>
              <a:rPr lang="en-US" altLang="ko-K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40.  I often adhere to the highest standard in order to serve as a model for the members. (    ) </a:t>
            </a:r>
          </a:p>
          <a:p>
            <a:pPr eaLnBrk="1" hangingPunct="1">
              <a:lnSpc>
                <a:spcPct val="160000"/>
              </a:lnSpc>
              <a:buFont typeface="Wingdings" pitchFamily="2" charset="2"/>
              <a:buNone/>
              <a:defRPr/>
            </a:pPr>
            <a:r>
              <a:rPr lang="en-US" altLang="ko-K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41.  I don’t seek to be seen as a special person, and I don’t expect members to recognize me as an important person. (    )</a:t>
            </a:r>
          </a:p>
          <a:p>
            <a:pPr eaLnBrk="1" hangingPunct="1">
              <a:lnSpc>
                <a:spcPct val="160000"/>
              </a:lnSpc>
              <a:buFont typeface="Wingdings" pitchFamily="2" charset="2"/>
              <a:buNone/>
              <a:defRPr/>
            </a:pPr>
            <a:r>
              <a:rPr lang="en-US" altLang="ko-K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42.  I encourage members to feel self-respect by acknowledging contributions from all team member. (    )</a:t>
            </a:r>
          </a:p>
          <a:p>
            <a:pPr eaLnBrk="1" hangingPunct="1">
              <a:lnSpc>
                <a:spcPct val="160000"/>
              </a:lnSpc>
              <a:buFont typeface="Wingdings" pitchFamily="2" charset="2"/>
              <a:buNone/>
              <a:defRPr/>
            </a:pPr>
            <a:endParaRPr lang="en-US" altLang="ko-KR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82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8"/>
          <p:cNvSpPr>
            <a:spLocks noChangeArrowheads="1"/>
          </p:cNvSpPr>
          <p:nvPr/>
        </p:nvSpPr>
        <p:spPr bwMode="auto">
          <a:xfrm>
            <a:off x="0" y="588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graphicFrame>
        <p:nvGraphicFramePr>
          <p:cNvPr id="49004" name="Group 8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539032"/>
              </p:ext>
            </p:extLst>
          </p:nvPr>
        </p:nvGraphicFramePr>
        <p:xfrm>
          <a:off x="107504" y="188640"/>
          <a:ext cx="8892480" cy="6126480"/>
        </p:xfrm>
        <a:graphic>
          <a:graphicData uri="http://schemas.openxmlformats.org/drawingml/2006/table">
            <a:tbl>
              <a:tblPr/>
              <a:tblGrid>
                <a:gridCol w="1494534"/>
                <a:gridCol w="1529292"/>
                <a:gridCol w="936690"/>
                <a:gridCol w="1415887"/>
                <a:gridCol w="969586"/>
                <a:gridCol w="1449051"/>
                <a:gridCol w="1097440"/>
              </a:tblGrid>
              <a:tr h="19498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Competence</a:t>
                      </a: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Questions</a:t>
                      </a: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Score</a:t>
                      </a: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굴림" pitchFamily="50" charset="-127"/>
                          <a:cs typeface="Arial" panose="020B0604020202020204" pitchFamily="34" charset="0"/>
                        </a:rPr>
                        <a:t>Questions</a:t>
                      </a:r>
                      <a:endParaRPr kumimoji="1" lang="ko-KR" alt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굴림" pitchFamily="50" charset="-127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Score</a:t>
                      </a: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</a:t>
                      </a: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94982">
                <a:tc rowSpan="7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400" b="1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HY견고딕" pitchFamily="18" charset="-127"/>
                          <a:cs typeface="Arial" panose="020B0604020202020204" pitchFamily="34" charset="0"/>
                        </a:rPr>
                        <a:t>Elements for </a:t>
                      </a:r>
                      <a:r>
                        <a:rPr lang="en-US" altLang="ko-KR" sz="1400" b="1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HY수평선B" panose="02030600000101010101" pitchFamily="18" charset="-127"/>
                          <a:cs typeface="Arial" panose="020B0604020202020204" pitchFamily="34" charset="0"/>
                        </a:rPr>
                        <a:t>Competence  in Recognition</a:t>
                      </a:r>
                      <a:r>
                        <a:rPr lang="ko-KR" altLang="en-US" sz="1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HY수평선B" panose="02030600000101010101" pitchFamily="18" charset="-127"/>
                          <a:cs typeface="Arial" panose="020B0604020202020204" pitchFamily="34" charset="0"/>
                        </a:rPr>
                        <a:t/>
                      </a:r>
                      <a:br>
                        <a:rPr lang="ko-KR" altLang="en-US" sz="1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HY수평선B" panose="02030600000101010101" pitchFamily="18" charset="-127"/>
                          <a:cs typeface="Arial" panose="020B0604020202020204" pitchFamily="34" charset="0"/>
                        </a:rPr>
                      </a:br>
                      <a:endParaRPr kumimoji="1" lang="ko-KR" altLang="en-US" sz="1600" b="1" i="0" u="none" strike="noStrike" cap="none" spc="50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200" b="1" dirty="0" smtClean="0">
                          <a:effectLst/>
                          <a:latin typeface="Arial" panose="020B0604020202020204" pitchFamily="34" charset="0"/>
                          <a:ea typeface="HY수평선B" panose="02030600000101010101" pitchFamily="18" charset="-127"/>
                          <a:cs typeface="Arial" panose="020B0604020202020204" pitchFamily="34" charset="0"/>
                        </a:rPr>
                        <a:t>Creativity</a:t>
                      </a: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498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200" b="1" dirty="0" smtClean="0">
                          <a:effectLst/>
                          <a:latin typeface="Arial" panose="020B0604020202020204" pitchFamily="34" charset="0"/>
                          <a:ea typeface="HY수평선B" panose="02030600000101010101" pitchFamily="18" charset="-127"/>
                          <a:cs typeface="Arial" panose="020B0604020202020204" pitchFamily="34" charset="0"/>
                        </a:rPr>
                        <a:t>Self-assurance</a:t>
                      </a: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49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effectLst/>
                          <a:latin typeface="Arial" panose="020B0604020202020204" pitchFamily="34" charset="0"/>
                          <a:ea typeface="HY수평선B" panose="02030600000101010101" pitchFamily="18" charset="-127"/>
                          <a:cs typeface="Arial" panose="020B0604020202020204" pitchFamily="34" charset="0"/>
                        </a:rPr>
                        <a:t>Management of change</a:t>
                      </a:r>
                      <a:endParaRPr lang="ko-KR" altLang="en-US" sz="1200" b="1" dirty="0" smtClean="0">
                        <a:effectLst/>
                        <a:latin typeface="Arial" panose="020B0604020202020204" pitchFamily="34" charset="0"/>
                        <a:ea typeface="HY수평선B" panose="02030600000101010101" pitchFamily="18" charset="-127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49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algn="ctr"/>
                      <a:r>
                        <a:rPr lang="en-US" altLang="ko-KR" sz="1200" b="1" dirty="0" smtClean="0">
                          <a:effectLst/>
                          <a:latin typeface="Arial" panose="020B0604020202020204" pitchFamily="34" charset="0"/>
                          <a:ea typeface="HY수평선B" panose="02030600000101010101" pitchFamily="18" charset="-127"/>
                          <a:cs typeface="Arial" panose="020B0604020202020204" pitchFamily="34" charset="0"/>
                        </a:rPr>
                        <a:t>Ability to solve problems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49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effectLst/>
                          <a:latin typeface="Arial" panose="020B0604020202020204" pitchFamily="34" charset="0"/>
                          <a:ea typeface="HY수평선B" panose="02030600000101010101" pitchFamily="18" charset="-127"/>
                          <a:cs typeface="Arial" panose="020B0604020202020204" pitchFamily="34" charset="0"/>
                        </a:rPr>
                        <a:t>Macroscopic thinking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498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200" b="1" dirty="0" smtClean="0">
                          <a:effectLst/>
                          <a:latin typeface="Arial" panose="020B0604020202020204" pitchFamily="34" charset="0"/>
                          <a:ea typeface="HY수평선B" panose="02030600000101010101" pitchFamily="18" charset="-127"/>
                          <a:cs typeface="Arial" panose="020B0604020202020204" pitchFamily="34" charset="0"/>
                        </a:rPr>
                        <a:t>Innovativeness</a:t>
                      </a: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371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effectLst/>
                          <a:latin typeface="Arial" panose="020B0604020202020204" pitchFamily="34" charset="0"/>
                          <a:ea typeface="HY수평선B" panose="02030600000101010101" pitchFamily="18" charset="-127"/>
                          <a:cs typeface="Arial" panose="020B0604020202020204" pitchFamily="34" charset="0"/>
                        </a:rPr>
                        <a:t>Sense of responsibility</a:t>
                      </a:r>
                      <a:endParaRPr lang="ko-KR" altLang="en-US" sz="1200" b="1" dirty="0" smtClean="0">
                        <a:effectLst/>
                        <a:latin typeface="Arial" panose="020B0604020202020204" pitchFamily="34" charset="0"/>
                        <a:ea typeface="HY수평선B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4957">
                <a:tc rowSpan="7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400" b="1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HY견고딕" pitchFamily="18" charset="-127"/>
                          <a:cs typeface="Arial" panose="020B0604020202020204" pitchFamily="34" charset="0"/>
                        </a:rPr>
                        <a:t>Elements of Competence</a:t>
                      </a:r>
                      <a:r>
                        <a:rPr lang="en-US" altLang="ko-KR" sz="1400" b="1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HY견고딕" pitchFamily="18" charset="-127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en-US" altLang="ko-KR" sz="1400" b="1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HY견고딕" pitchFamily="18" charset="-127"/>
                          <a:cs typeface="Arial" panose="020B0604020202020204" pitchFamily="34" charset="0"/>
                        </a:rPr>
                        <a:t>Interpersonal Relations</a:t>
                      </a:r>
                      <a:endParaRPr kumimoji="1" lang="ko-KR" altLang="en-US" sz="14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Emotional management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49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algn="ctr"/>
                      <a:r>
                        <a:rPr lang="en-US" altLang="ko-KR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Interpersonal sensitivity</a:t>
                      </a:r>
                      <a:endParaRPr lang="ko-KR" altLang="en-US" sz="12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498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Communication</a:t>
                      </a: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826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Conflict management</a:t>
                      </a:r>
                      <a:endParaRPr lang="ko-KR" altLang="en-US" sz="12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49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Customer-oriented</a:t>
                      </a:r>
                      <a:endParaRPr lang="ko-KR" altLang="en-US" sz="12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822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Negotiation skill</a:t>
                      </a:r>
                      <a:endParaRPr lang="ko-KR" altLang="en-US" sz="12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498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Humility</a:t>
                      </a: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473057"/>
              </p:ext>
            </p:extLst>
          </p:nvPr>
        </p:nvGraphicFramePr>
        <p:xfrm>
          <a:off x="202504" y="1220502"/>
          <a:ext cx="8568952" cy="4297680"/>
        </p:xfrm>
        <a:graphic>
          <a:graphicData uri="http://schemas.openxmlformats.org/drawingml/2006/table">
            <a:tbl>
              <a:tblPr/>
              <a:tblGrid>
                <a:gridCol w="1440160"/>
                <a:gridCol w="1473653"/>
                <a:gridCol w="902611"/>
                <a:gridCol w="1364374"/>
                <a:gridCol w="934310"/>
                <a:gridCol w="1396331"/>
                <a:gridCol w="1057513"/>
              </a:tblGrid>
              <a:tr h="295275">
                <a:tc rowSpan="7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400" b="1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HY견고딕" pitchFamily="18" charset="-127"/>
                          <a:cs typeface="Arial" panose="020B0604020202020204" pitchFamily="34" charset="0"/>
                        </a:rPr>
                        <a:t>Elements of Competence in Strategic Management</a:t>
                      </a:r>
                      <a:endParaRPr kumimoji="1" lang="ko-KR" altLang="en-US" sz="14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Driving force</a:t>
                      </a:r>
                      <a:endParaRPr lang="ko-KR" altLang="en-US" sz="16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52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Result-oriented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52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Coaching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52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algn="ctr"/>
                      <a:r>
                        <a:rPr lang="en-US" altLang="ko-KR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Building team work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52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algn="ctr"/>
                      <a:r>
                        <a:rPr lang="en-US" altLang="ko-KR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Presenting a vision</a:t>
                      </a:r>
                      <a:endParaRPr lang="ko-KR" altLang="en-US" sz="16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52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 of executing strategies</a:t>
                      </a:r>
                      <a:endParaRPr lang="ko-KR" altLang="en-US" sz="16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52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Discovering talents</a:t>
                      </a:r>
                      <a:endParaRPr lang="ko-KR" altLang="en-US" sz="16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9513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665671" y="1504010"/>
            <a:ext cx="7740650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None/>
              <a:defRPr/>
            </a:pP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Vision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and strategies for 2020.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Vision &amp; mission for </a:t>
            </a:r>
            <a:r>
              <a:rPr lang="en-US" altLang="ko-KR" dirty="0" err="1" smtClean="0">
                <a:latin typeface="HY견고딕" pitchFamily="18" charset="-127"/>
                <a:ea typeface="HY견고딕" pitchFamily="18" charset="-127"/>
              </a:rPr>
              <a:t>Hoon</a:t>
            </a:r>
            <a:r>
              <a:rPr lang="en-US" altLang="ko-KR" dirty="0" err="1">
                <a:latin typeface="HY견고딕" pitchFamily="18" charset="-127"/>
                <a:ea typeface="HY견고딕" pitchFamily="18" charset="-127"/>
              </a:rPr>
              <a:t>d</a:t>
            </a:r>
            <a:r>
              <a:rPr lang="en-US" altLang="ko-KR" dirty="0" err="1" smtClean="0">
                <a:latin typeface="HY견고딕" pitchFamily="18" charset="-127"/>
                <a:ea typeface="HY견고딕" pitchFamily="18" charset="-127"/>
              </a:rPr>
              <a:t>ok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family church.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Strategies and driving force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for the growth of the church.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Things we need to fulfill by 2020.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Setbacks, or efforts which didn’t work out so well and made us feel regretful.</a:t>
            </a:r>
            <a:endParaRPr lang="en-US" altLang="ko-KR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0" y="90488"/>
            <a:ext cx="91440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ko-KR" sz="3200" b="1" dirty="0" smtClean="0">
                <a:latin typeface="HY견고딕" pitchFamily="18" charset="-127"/>
                <a:ea typeface="HY견고딕" pitchFamily="18" charset="-127"/>
              </a:rPr>
              <a:t>Why do we Need to Diagnose and Develop </a:t>
            </a:r>
            <a:r>
              <a:rPr lang="en-US" altLang="ko-KR" sz="3200" b="1" dirty="0">
                <a:latin typeface="HY견고딕" pitchFamily="18" charset="-127"/>
                <a:ea typeface="HY견고딕" pitchFamily="18" charset="-127"/>
              </a:rPr>
              <a:t>L</a:t>
            </a:r>
            <a:r>
              <a:rPr lang="en-US" altLang="ko-KR" sz="3200" b="1" dirty="0" smtClean="0">
                <a:latin typeface="HY견고딕" pitchFamily="18" charset="-127"/>
                <a:ea typeface="HY견고딕" pitchFamily="18" charset="-127"/>
              </a:rPr>
              <a:t>eadership?</a:t>
            </a:r>
            <a:endParaRPr lang="ko-KR" altLang="en-US" sz="3200" b="1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대각선 방향의 모서리가 둥근 사각형 6"/>
          <p:cNvSpPr/>
          <p:nvPr/>
        </p:nvSpPr>
        <p:spPr>
          <a:xfrm>
            <a:off x="251520" y="1484784"/>
            <a:ext cx="8568952" cy="4536504"/>
          </a:xfrm>
          <a:prstGeom prst="round2Diag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766888"/>
            <a:ext cx="2592388" cy="12303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ko-KR" sz="24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HY견고딕" pitchFamily="18" charset="-127"/>
                <a:ea typeface="HY견고딕" pitchFamily="18" charset="-127"/>
              </a:rPr>
              <a:t>Interpersonal Relations </a:t>
            </a:r>
            <a:r>
              <a:rPr lang="en-US" altLang="ko-KR" sz="24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HY견고딕" pitchFamily="18" charset="-127"/>
                <a:ea typeface="HY견고딕" pitchFamily="18" charset="-127"/>
              </a:rPr>
              <a:t>C</a:t>
            </a:r>
            <a:r>
              <a:rPr lang="en-US" altLang="ko-KR" sz="24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HY견고딕" pitchFamily="18" charset="-127"/>
                <a:ea typeface="HY견고딕" pitchFamily="18" charset="-127"/>
              </a:rPr>
              <a:t>ompetency</a:t>
            </a:r>
            <a:endParaRPr lang="ko-KR" altLang="en-US" sz="2400" dirty="0" smtClean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HY수평선B" panose="02030600000101010101" pitchFamily="18" charset="-127"/>
              <a:ea typeface="HY수평선B" panose="02030600000101010101" pitchFamily="18" charset="-127"/>
            </a:endParaRPr>
          </a:p>
        </p:txBody>
      </p:sp>
      <p:sp>
        <p:nvSpPr>
          <p:cNvPr id="9232" name="Rectangle 16"/>
          <p:cNvSpPr>
            <a:spLocks noGrp="1" noChangeArrowheads="1"/>
          </p:cNvSpPr>
          <p:nvPr>
            <p:ph sz="half" idx="4294967295"/>
          </p:nvPr>
        </p:nvSpPr>
        <p:spPr>
          <a:xfrm>
            <a:off x="0" y="115888"/>
            <a:ext cx="9144000" cy="720725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HY견고딕" pitchFamily="18" charset="-127"/>
                <a:ea typeface="HY견고딕" pitchFamily="18" charset="-127"/>
              </a:rPr>
              <a:t>3 Competency </a:t>
            </a:r>
            <a:r>
              <a:rPr lang="en-US" altLang="ko-K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HY견고딕" pitchFamily="18" charset="-127"/>
                <a:ea typeface="HY견고딕" pitchFamily="18" charset="-127"/>
              </a:rPr>
              <a:t>G</a:t>
            </a:r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HY견고딕" pitchFamily="18" charset="-127"/>
                <a:ea typeface="HY견고딕" pitchFamily="18" charset="-127"/>
              </a:rPr>
              <a:t>roups for Leadership (21 items)</a:t>
            </a:r>
            <a:r>
              <a:rPr lang="en-US" altLang="ko-KR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HY견고딕" pitchFamily="18" charset="-127"/>
                <a:ea typeface="HY견고딕" pitchFamily="18" charset="-127"/>
              </a:rPr>
              <a:t>  </a:t>
            </a:r>
          </a:p>
        </p:txBody>
      </p:sp>
      <p:sp>
        <p:nvSpPr>
          <p:cNvPr id="21507" name="Oval 5"/>
          <p:cNvSpPr>
            <a:spLocks noChangeArrowheads="1"/>
          </p:cNvSpPr>
          <p:nvPr/>
        </p:nvSpPr>
        <p:spPr bwMode="auto">
          <a:xfrm>
            <a:off x="2411760" y="1484784"/>
            <a:ext cx="4248472" cy="396044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1508" name="Oval 6"/>
          <p:cNvSpPr>
            <a:spLocks noChangeArrowheads="1"/>
          </p:cNvSpPr>
          <p:nvPr/>
        </p:nvSpPr>
        <p:spPr bwMode="auto">
          <a:xfrm>
            <a:off x="1403648" y="764704"/>
            <a:ext cx="6336704" cy="5400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6732240" y="1258350"/>
            <a:ext cx="2386012" cy="1234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ko-KR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Power of Executing </a:t>
            </a:r>
            <a:r>
              <a:rPr lang="en-US" altLang="ko-KR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</a:t>
            </a:r>
            <a:r>
              <a:rPr lang="en-US" altLang="ko-KR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trategies</a:t>
            </a:r>
            <a:endParaRPr lang="ko-KR" alt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2699792" y="6021288"/>
            <a:ext cx="4032448" cy="821206"/>
          </a:xfrm>
          <a:prstGeom prst="rect">
            <a:avLst/>
          </a:prstGeom>
          <a:solidFill>
            <a:schemeClr val="bg1">
              <a:alpha val="62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ko-KR" sz="24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Recognition Competency </a:t>
            </a:r>
            <a:endParaRPr lang="ko-KR" altLang="en-US" sz="2400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1513" name="Oval 17"/>
          <p:cNvSpPr>
            <a:spLocks noChangeArrowheads="1"/>
          </p:cNvSpPr>
          <p:nvPr/>
        </p:nvSpPr>
        <p:spPr bwMode="auto">
          <a:xfrm>
            <a:off x="3491880" y="2276872"/>
            <a:ext cx="2376264" cy="223224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>
              <a:latin typeface="+mn-ea"/>
              <a:ea typeface="+mn-ea"/>
            </a:endParaRPr>
          </a:p>
        </p:txBody>
      </p:sp>
      <p:sp>
        <p:nvSpPr>
          <p:cNvPr id="21514" name="Line 19"/>
          <p:cNvSpPr>
            <a:spLocks noChangeShapeType="1"/>
          </p:cNvSpPr>
          <p:nvPr/>
        </p:nvSpPr>
        <p:spPr bwMode="auto">
          <a:xfrm>
            <a:off x="4572000" y="1413322"/>
            <a:ext cx="0" cy="2016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1515" name="Line 20"/>
          <p:cNvSpPr>
            <a:spLocks noChangeShapeType="1"/>
          </p:cNvSpPr>
          <p:nvPr/>
        </p:nvSpPr>
        <p:spPr bwMode="auto">
          <a:xfrm flipV="1">
            <a:off x="2843213" y="3429447"/>
            <a:ext cx="1728787" cy="1223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>
              <a:latin typeface="+mn-ea"/>
              <a:ea typeface="+mn-ea"/>
            </a:endParaRPr>
          </a:p>
        </p:txBody>
      </p:sp>
      <p:sp>
        <p:nvSpPr>
          <p:cNvPr id="21516" name="Line 21"/>
          <p:cNvSpPr>
            <a:spLocks noChangeShapeType="1"/>
          </p:cNvSpPr>
          <p:nvPr/>
        </p:nvSpPr>
        <p:spPr bwMode="auto">
          <a:xfrm flipH="1" flipV="1">
            <a:off x="4572000" y="3429447"/>
            <a:ext cx="1584325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>
              <a:latin typeface="+mn-ea"/>
              <a:ea typeface="+mn-ea"/>
            </a:endParaRPr>
          </a:p>
        </p:txBody>
      </p:sp>
      <p:sp>
        <p:nvSpPr>
          <p:cNvPr id="9239" name="Rectangle 23"/>
          <p:cNvSpPr>
            <a:spLocks noChangeArrowheads="1"/>
          </p:cNvSpPr>
          <p:nvPr/>
        </p:nvSpPr>
        <p:spPr bwMode="auto">
          <a:xfrm rot="-3359974">
            <a:off x="2259770" y="5560715"/>
            <a:ext cx="189455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ko-KR" dirty="0" smtClean="0">
                <a:latin typeface="+mn-ea"/>
                <a:ea typeface="+mn-ea"/>
              </a:rPr>
              <a:t>Macroscopic thinking</a:t>
            </a:r>
          </a:p>
        </p:txBody>
      </p:sp>
      <p:sp>
        <p:nvSpPr>
          <p:cNvPr id="9240" name="Rectangle 24"/>
          <p:cNvSpPr>
            <a:spLocks noChangeArrowheads="1"/>
          </p:cNvSpPr>
          <p:nvPr/>
        </p:nvSpPr>
        <p:spPr bwMode="auto">
          <a:xfrm rot="-1436007">
            <a:off x="6279437" y="2885172"/>
            <a:ext cx="1459289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ko-KR" dirty="0" smtClean="0">
                <a:latin typeface="+mn-ea"/>
                <a:ea typeface="+mn-ea"/>
              </a:rPr>
              <a:t>Power of executing strategies</a:t>
            </a:r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9241" name="Rectangle 25"/>
          <p:cNvSpPr>
            <a:spLocks noChangeArrowheads="1"/>
          </p:cNvSpPr>
          <p:nvPr/>
        </p:nvSpPr>
        <p:spPr bwMode="auto">
          <a:xfrm rot="-1436007">
            <a:off x="4912539" y="1810976"/>
            <a:ext cx="1430077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ko-KR" dirty="0" smtClean="0"/>
              <a:t>Coaching</a:t>
            </a:r>
            <a:endParaRPr lang="ko-KR" altLang="en-US" dirty="0"/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 rot="-1436007">
            <a:off x="5649125" y="3689049"/>
            <a:ext cx="104616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ko-KR" dirty="0" smtClean="0">
                <a:latin typeface="+mn-ea"/>
                <a:ea typeface="+mn-ea"/>
              </a:rPr>
              <a:t>Building team work</a:t>
            </a:r>
          </a:p>
        </p:txBody>
      </p:sp>
      <p:sp>
        <p:nvSpPr>
          <p:cNvPr id="9243" name="Rectangle 27"/>
          <p:cNvSpPr>
            <a:spLocks noChangeArrowheads="1"/>
          </p:cNvSpPr>
          <p:nvPr/>
        </p:nvSpPr>
        <p:spPr bwMode="auto">
          <a:xfrm rot="20163993">
            <a:off x="4857037" y="3184993"/>
            <a:ext cx="1046162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ko-KR" sz="1400" dirty="0" smtClean="0">
                <a:latin typeface="+mn-ea"/>
                <a:ea typeface="+mn-ea"/>
              </a:rPr>
              <a:t>Result-oriented</a:t>
            </a:r>
          </a:p>
        </p:txBody>
      </p:sp>
      <p:sp>
        <p:nvSpPr>
          <p:cNvPr id="9244" name="Rectangle 28"/>
          <p:cNvSpPr>
            <a:spLocks noChangeArrowheads="1"/>
          </p:cNvSpPr>
          <p:nvPr/>
        </p:nvSpPr>
        <p:spPr bwMode="auto">
          <a:xfrm rot="20163993">
            <a:off x="4432300" y="2427734"/>
            <a:ext cx="8636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 rot="20163993">
            <a:off x="4514850" y="3680272"/>
            <a:ext cx="64928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ko-KR" sz="1400" dirty="0" smtClean="0">
                <a:latin typeface="+mn-ea"/>
                <a:ea typeface="+mn-ea"/>
              </a:rPr>
              <a:t>Self-assurance</a:t>
            </a:r>
          </a:p>
        </p:txBody>
      </p:sp>
      <p:sp>
        <p:nvSpPr>
          <p:cNvPr id="9246" name="Rectangle 30"/>
          <p:cNvSpPr>
            <a:spLocks noChangeArrowheads="1"/>
          </p:cNvSpPr>
          <p:nvPr/>
        </p:nvSpPr>
        <p:spPr bwMode="auto">
          <a:xfrm rot="-1803624">
            <a:off x="3690339" y="3563705"/>
            <a:ext cx="1114429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ko-KR" sz="1400" dirty="0" smtClean="0">
                <a:latin typeface="+mn-ea"/>
                <a:ea typeface="+mn-ea"/>
              </a:rPr>
              <a:t>Creativity</a:t>
            </a:r>
            <a:endParaRPr lang="ko-KR" altLang="en-US" sz="1400" dirty="0">
              <a:latin typeface="+mn-ea"/>
              <a:ea typeface="+mn-ea"/>
            </a:endParaRPr>
          </a:p>
        </p:txBody>
      </p:sp>
      <p:sp>
        <p:nvSpPr>
          <p:cNvPr id="9247" name="Rectangle 31"/>
          <p:cNvSpPr>
            <a:spLocks noChangeArrowheads="1"/>
          </p:cNvSpPr>
          <p:nvPr/>
        </p:nvSpPr>
        <p:spPr bwMode="auto">
          <a:xfrm rot="-1436007">
            <a:off x="3560894" y="4769169"/>
            <a:ext cx="104616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ko-KR" dirty="0" smtClean="0">
                <a:latin typeface="+mn-ea"/>
                <a:ea typeface="+mn-ea"/>
              </a:rPr>
              <a:t>Management of change</a:t>
            </a:r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9248" name="Rectangle 32"/>
          <p:cNvSpPr>
            <a:spLocks noChangeArrowheads="1"/>
          </p:cNvSpPr>
          <p:nvPr/>
        </p:nvSpPr>
        <p:spPr bwMode="auto">
          <a:xfrm rot="-1436007">
            <a:off x="4629599" y="4469789"/>
            <a:ext cx="1311662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ko-KR" dirty="0" smtClean="0">
                <a:latin typeface="+mn-ea"/>
                <a:ea typeface="+mn-ea"/>
              </a:rPr>
              <a:t>Ability to solve problems</a:t>
            </a:r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 rot="-1436007">
            <a:off x="2540179" y="2740353"/>
            <a:ext cx="1046162" cy="85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ko-KR" dirty="0" smtClean="0">
                <a:latin typeface="+mn-ea"/>
                <a:ea typeface="+mn-ea"/>
              </a:rPr>
              <a:t>conflict management</a:t>
            </a:r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9250" name="Rectangle 34"/>
          <p:cNvSpPr>
            <a:spLocks noChangeArrowheads="1"/>
          </p:cNvSpPr>
          <p:nvPr/>
        </p:nvSpPr>
        <p:spPr bwMode="auto">
          <a:xfrm rot="-1436007">
            <a:off x="2852708" y="1766104"/>
            <a:ext cx="1506034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ko-KR" dirty="0" smtClean="0"/>
              <a:t>Communication ability</a:t>
            </a:r>
            <a:endParaRPr lang="ko-KR" altLang="en-US" dirty="0"/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 rot="20163993">
            <a:off x="3019810" y="3409258"/>
            <a:ext cx="144032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ko-KR" sz="1400" dirty="0" smtClean="0">
                <a:latin typeface="+mn-ea"/>
                <a:ea typeface="+mn-ea"/>
              </a:rPr>
              <a:t>Interpersonal sensitivity</a:t>
            </a:r>
            <a:endParaRPr lang="ko-KR" altLang="en-US" sz="1400" dirty="0" smtClean="0">
              <a:latin typeface="+mn-ea"/>
              <a:ea typeface="+mn-ea"/>
            </a:endParaRPr>
          </a:p>
          <a:p>
            <a:pPr algn="ctr">
              <a:defRPr/>
            </a:pPr>
            <a:endParaRPr lang="ko-KR" altLang="en-US" sz="14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9252" name="Rectangle 36"/>
          <p:cNvSpPr>
            <a:spLocks noChangeArrowheads="1"/>
          </p:cNvSpPr>
          <p:nvPr/>
        </p:nvSpPr>
        <p:spPr bwMode="auto">
          <a:xfrm rot="20163993">
            <a:off x="3379840" y="2451979"/>
            <a:ext cx="1321198" cy="485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ko-KR" sz="1400" dirty="0" smtClean="0">
                <a:latin typeface="+mn-ea"/>
                <a:ea typeface="+mn-ea"/>
              </a:rPr>
              <a:t>Emotional management</a:t>
            </a:r>
          </a:p>
          <a:p>
            <a:pPr algn="ctr">
              <a:defRPr/>
            </a:pPr>
            <a:endParaRPr lang="ko-KR" altLang="en-US" sz="14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9253" name="Rectangle 37"/>
          <p:cNvSpPr>
            <a:spLocks noChangeArrowheads="1"/>
          </p:cNvSpPr>
          <p:nvPr/>
        </p:nvSpPr>
        <p:spPr bwMode="auto">
          <a:xfrm rot="-815956">
            <a:off x="1247542" y="3378591"/>
            <a:ext cx="1456788" cy="40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ko-KR" dirty="0" smtClean="0"/>
              <a:t>negotiating skill</a:t>
            </a:r>
            <a:endParaRPr lang="ko-KR" altLang="en-US" dirty="0"/>
          </a:p>
        </p:txBody>
      </p:sp>
      <p:sp>
        <p:nvSpPr>
          <p:cNvPr id="9254" name="Rectangle 38"/>
          <p:cNvSpPr>
            <a:spLocks noChangeArrowheads="1"/>
          </p:cNvSpPr>
          <p:nvPr/>
        </p:nvSpPr>
        <p:spPr bwMode="auto">
          <a:xfrm rot="3568194">
            <a:off x="2401688" y="905850"/>
            <a:ext cx="131750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ko-KR" dirty="0" smtClean="0"/>
              <a:t>Customer-oriented</a:t>
            </a:r>
            <a:endParaRPr lang="ko-KR" altLang="en-US" dirty="0"/>
          </a:p>
        </p:txBody>
      </p:sp>
      <p:sp>
        <p:nvSpPr>
          <p:cNvPr id="9255" name="Rectangle 39"/>
          <p:cNvSpPr>
            <a:spLocks noChangeArrowheads="1"/>
          </p:cNvSpPr>
          <p:nvPr/>
        </p:nvSpPr>
        <p:spPr bwMode="auto">
          <a:xfrm rot="-1436007">
            <a:off x="4561320" y="5145169"/>
            <a:ext cx="2899859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ko-KR" dirty="0" smtClean="0">
                <a:latin typeface="+mn-ea"/>
                <a:ea typeface="+mn-ea"/>
              </a:rPr>
              <a:t>Innovativeness</a:t>
            </a:r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9256" name="Rectangle 40"/>
          <p:cNvSpPr>
            <a:spLocks noChangeArrowheads="1"/>
          </p:cNvSpPr>
          <p:nvPr/>
        </p:nvSpPr>
        <p:spPr bwMode="auto">
          <a:xfrm rot="-2060919">
            <a:off x="5431074" y="529703"/>
            <a:ext cx="1484428" cy="171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ko-KR" dirty="0" smtClean="0"/>
              <a:t>Presenting a vision</a:t>
            </a:r>
            <a:endParaRPr lang="ko-KR" altLang="en-US" dirty="0"/>
          </a:p>
        </p:txBody>
      </p:sp>
      <p:sp>
        <p:nvSpPr>
          <p:cNvPr id="9257" name="Rectangle 41"/>
          <p:cNvSpPr>
            <a:spLocks noChangeArrowheads="1"/>
          </p:cNvSpPr>
          <p:nvPr/>
        </p:nvSpPr>
        <p:spPr bwMode="auto">
          <a:xfrm>
            <a:off x="3995737" y="981522"/>
            <a:ext cx="1631839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ko-KR" dirty="0" smtClean="0">
                <a:solidFill>
                  <a:schemeClr val="tx2"/>
                </a:solidFill>
                <a:latin typeface="HY견고딕" pitchFamily="18" charset="-127"/>
                <a:ea typeface="HY견고딕" pitchFamily="18" charset="-127"/>
              </a:rPr>
              <a:t>Internal and external</a:t>
            </a:r>
            <a:endParaRPr lang="ko-KR" altLang="en-US" dirty="0">
              <a:solidFill>
                <a:schemeClr val="tx2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1536" name="TextBox 32"/>
          <p:cNvSpPr txBox="1">
            <a:spLocks noChangeArrowheads="1"/>
          </p:cNvSpPr>
          <p:nvPr/>
        </p:nvSpPr>
        <p:spPr bwMode="auto">
          <a:xfrm>
            <a:off x="4284663" y="4077147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>
              <a:latin typeface="+mn-ea"/>
              <a:ea typeface="+mn-ea"/>
            </a:endParaRPr>
          </a:p>
        </p:txBody>
      </p:sp>
      <p:sp>
        <p:nvSpPr>
          <p:cNvPr id="34" name="Rectangle 29"/>
          <p:cNvSpPr>
            <a:spLocks noChangeArrowheads="1"/>
          </p:cNvSpPr>
          <p:nvPr/>
        </p:nvSpPr>
        <p:spPr bwMode="auto">
          <a:xfrm rot="20163993">
            <a:off x="3474568" y="4044628"/>
            <a:ext cx="1379177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ko-KR" sz="1400" dirty="0" smtClean="0">
                <a:latin typeface="+mn-ea"/>
                <a:ea typeface="+mn-ea"/>
              </a:rPr>
              <a:t>Sense of responsibility</a:t>
            </a:r>
            <a:endParaRPr lang="ko-KR" altLang="en-US" sz="1400" dirty="0" smtClean="0">
              <a:latin typeface="+mn-ea"/>
              <a:ea typeface="+mn-ea"/>
            </a:endParaRPr>
          </a:p>
          <a:p>
            <a:pPr algn="ctr">
              <a:defRPr/>
            </a:pPr>
            <a:endParaRPr lang="ko-KR" altLang="en-US" sz="1400" dirty="0">
              <a:latin typeface="+mn-ea"/>
              <a:ea typeface="+mn-ea"/>
            </a:endParaRPr>
          </a:p>
        </p:txBody>
      </p:sp>
      <p:sp>
        <p:nvSpPr>
          <p:cNvPr id="35" name="Rectangle 29"/>
          <p:cNvSpPr>
            <a:spLocks noChangeArrowheads="1"/>
          </p:cNvSpPr>
          <p:nvPr/>
        </p:nvSpPr>
        <p:spPr bwMode="auto">
          <a:xfrm rot="20163993">
            <a:off x="3625558" y="2882346"/>
            <a:ext cx="973062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ko-KR" sz="1400" dirty="0" smtClean="0">
                <a:latin typeface="+mn-ea"/>
                <a:ea typeface="+mn-ea"/>
              </a:rPr>
              <a:t>Humility</a:t>
            </a:r>
            <a:endParaRPr lang="ko-KR" altLang="en-US" sz="1400" dirty="0" smtClean="0">
              <a:latin typeface="+mn-ea"/>
              <a:ea typeface="+mn-ea"/>
            </a:endParaRPr>
          </a:p>
          <a:p>
            <a:pPr algn="ctr">
              <a:defRPr/>
            </a:pPr>
            <a:endParaRPr lang="ko-KR" altLang="en-US" sz="14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6" name="Rectangle 29"/>
          <p:cNvSpPr>
            <a:spLocks noChangeArrowheads="1"/>
          </p:cNvSpPr>
          <p:nvPr/>
        </p:nvSpPr>
        <p:spPr bwMode="auto">
          <a:xfrm rot="20163993">
            <a:off x="4561181" y="2777146"/>
            <a:ext cx="1196342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ko-KR" sz="1400" dirty="0" smtClean="0">
                <a:latin typeface="+mn-ea"/>
                <a:ea typeface="+mn-ea"/>
              </a:rPr>
              <a:t>Discovering talents</a:t>
            </a:r>
            <a:endParaRPr lang="ko-KR" altLang="en-US" sz="1400" dirty="0" smtClean="0">
              <a:latin typeface="+mn-ea"/>
              <a:ea typeface="+mn-ea"/>
            </a:endParaRPr>
          </a:p>
          <a:p>
            <a:pPr algn="ctr">
              <a:defRPr/>
            </a:pPr>
            <a:endParaRPr lang="ko-KR" altLang="en-US" sz="1400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ko-K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HY견고딕" pitchFamily="18" charset="-127"/>
                <a:ea typeface="HY견고딕" pitchFamily="18" charset="-127"/>
              </a:rPr>
              <a:t>Process of Developing </a:t>
            </a:r>
            <a:br>
              <a:rPr lang="en-US" altLang="ko-K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HY견고딕" pitchFamily="18" charset="-127"/>
                <a:ea typeface="HY견고딕" pitchFamily="18" charset="-127"/>
              </a:rPr>
            </a:br>
            <a:r>
              <a:rPr lang="en-US" altLang="ko-K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HY견고딕" pitchFamily="18" charset="-127"/>
                <a:ea typeface="HY견고딕" pitchFamily="18" charset="-127"/>
              </a:rPr>
              <a:t>Leadership </a:t>
            </a:r>
            <a:r>
              <a:rPr lang="en-US" altLang="ko-K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HY견고딕" pitchFamily="18" charset="-127"/>
                <a:ea typeface="HY견고딕" pitchFamily="18" charset="-127"/>
              </a:rPr>
              <a:t>D</a:t>
            </a:r>
            <a:r>
              <a:rPr lang="en-US" altLang="ko-K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HY견고딕" pitchFamily="18" charset="-127"/>
                <a:ea typeface="HY견고딕" pitchFamily="18" charset="-127"/>
              </a:rPr>
              <a:t>iagnoses</a:t>
            </a:r>
            <a:endParaRPr lang="ko-KR" altLang="en-US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54038" y="1700213"/>
            <a:ext cx="8589962" cy="4525962"/>
          </a:xfrm>
        </p:spPr>
        <p:txBody>
          <a:bodyPr>
            <a:normAutofit fontScale="85000" lnSpcReduction="10000"/>
          </a:bodyPr>
          <a:lstStyle/>
          <a:p>
            <a:pPr marL="0" indent="0" eaLnBrk="1" hangingPunct="1">
              <a:buNone/>
              <a:defRPr/>
            </a:pPr>
            <a:r>
              <a:rPr lang="en-US" altLang="ko-KR" b="1" dirty="0" smtClean="0">
                <a:solidFill>
                  <a:srgbClr val="9900CC"/>
                </a:solidFill>
                <a:latin typeface="+mn-ea"/>
              </a:rPr>
              <a:t>1. Requirement analysis for developing leadership</a:t>
            </a:r>
            <a:endParaRPr lang="ko-KR" altLang="en-US" b="1" dirty="0" smtClean="0">
              <a:solidFill>
                <a:srgbClr val="9900CC"/>
              </a:solidFill>
              <a:latin typeface="+mn-ea"/>
            </a:endParaRPr>
          </a:p>
          <a:p>
            <a:pPr lvl="1">
              <a:buBlip>
                <a:blip r:embed="rId3"/>
              </a:buBlip>
              <a:defRPr/>
            </a:pPr>
            <a:r>
              <a:rPr lang="ko-KR" altLang="en-US" sz="2400" dirty="0" smtClean="0"/>
              <a:t> </a:t>
            </a:r>
            <a:r>
              <a:rPr lang="en-US" altLang="ko-KR" sz="2400" dirty="0" smtClean="0"/>
              <a:t>Check the objectives of the work, and personal goals</a:t>
            </a:r>
            <a:endParaRPr lang="ko-KR" altLang="en-US" sz="2400" dirty="0" smtClean="0"/>
          </a:p>
          <a:p>
            <a:pPr marL="0" indent="0">
              <a:buNone/>
              <a:defRPr/>
            </a:pPr>
            <a:r>
              <a:rPr lang="en-US" altLang="ko-KR" b="1" dirty="0" smtClean="0">
                <a:solidFill>
                  <a:srgbClr val="9900CC"/>
                </a:solidFill>
                <a:latin typeface="+mn-ea"/>
              </a:rPr>
              <a:t>2. Diagnosis of </a:t>
            </a:r>
            <a:r>
              <a:rPr lang="en-US" altLang="ko-KR" b="1" dirty="0">
                <a:solidFill>
                  <a:srgbClr val="9900CC"/>
                </a:solidFill>
                <a:latin typeface="+mn-ea"/>
              </a:rPr>
              <a:t>the </a:t>
            </a:r>
            <a:r>
              <a:rPr lang="en-US" altLang="ko-KR" b="1" dirty="0" smtClean="0">
                <a:solidFill>
                  <a:srgbClr val="9900CC"/>
                </a:solidFill>
                <a:latin typeface="+mn-ea"/>
              </a:rPr>
              <a:t>leadership and analysis of the result </a:t>
            </a:r>
            <a:endParaRPr lang="ko-KR" altLang="en-US" b="1" dirty="0" smtClean="0">
              <a:solidFill>
                <a:srgbClr val="9900CC"/>
              </a:solidFill>
              <a:latin typeface="+mn-ea"/>
            </a:endParaRPr>
          </a:p>
          <a:p>
            <a:pPr lvl="1">
              <a:buBlip>
                <a:blip r:embed="rId3"/>
              </a:buBlip>
              <a:defRPr/>
            </a:pPr>
            <a:r>
              <a:rPr lang="en-US" altLang="ko-KR" sz="2400" dirty="0" smtClean="0"/>
              <a:t>Diagnosis of the leadership/ Analyzing strong and weak points</a:t>
            </a:r>
            <a:endParaRPr lang="ko-KR" altLang="en-US" sz="2400" dirty="0" smtClean="0"/>
          </a:p>
          <a:p>
            <a:pPr marL="0" indent="0" eaLnBrk="1" hangingPunct="1">
              <a:buNone/>
              <a:defRPr/>
            </a:pPr>
            <a:r>
              <a:rPr lang="en-US" altLang="ko-KR" b="1" dirty="0" smtClean="0">
                <a:solidFill>
                  <a:srgbClr val="9900CC"/>
                </a:solidFill>
                <a:latin typeface="+mn-ea"/>
              </a:rPr>
              <a:t>3. Establishing a plan for developing leadership </a:t>
            </a:r>
            <a:endParaRPr lang="ko-KR" altLang="en-US" b="1" dirty="0" smtClean="0">
              <a:solidFill>
                <a:srgbClr val="9900CC"/>
              </a:solidFill>
              <a:latin typeface="+mn-ea"/>
            </a:endParaRPr>
          </a:p>
          <a:p>
            <a:pPr lvl="1">
              <a:buBlip>
                <a:blip r:embed="rId3"/>
              </a:buBlip>
              <a:defRPr/>
            </a:pPr>
            <a:r>
              <a:rPr lang="en-US" altLang="ko-KR" sz="2400" dirty="0" smtClean="0"/>
              <a:t>Set goals for the development/ a way to build the competencies / requirements for supporting / schedule for reviewing / barriers and solutions</a:t>
            </a:r>
            <a:endParaRPr lang="ko-KR" altLang="en-US" sz="2400" dirty="0" smtClean="0"/>
          </a:p>
          <a:p>
            <a:pPr marL="0" indent="0" eaLnBrk="1" hangingPunct="1">
              <a:buNone/>
              <a:defRPr/>
            </a:pPr>
            <a:r>
              <a:rPr lang="en-US" altLang="ko-KR" b="1" dirty="0" smtClean="0">
                <a:solidFill>
                  <a:srgbClr val="9900CC"/>
                </a:solidFill>
                <a:latin typeface="+mn-ea"/>
              </a:rPr>
              <a:t>4. </a:t>
            </a:r>
            <a:r>
              <a:rPr lang="en-US" altLang="ko-KR" sz="2800" b="1" dirty="0" smtClean="0">
                <a:solidFill>
                  <a:srgbClr val="9900CC"/>
                </a:solidFill>
                <a:latin typeface="+mn-ea"/>
              </a:rPr>
              <a:t>Execution and review of the plan for development</a:t>
            </a:r>
            <a:endParaRPr lang="ko-KR" altLang="en-US" sz="2800" b="1" dirty="0" smtClean="0">
              <a:solidFill>
                <a:srgbClr val="9900CC"/>
              </a:solidFill>
              <a:latin typeface="+mn-ea"/>
            </a:endParaRPr>
          </a:p>
          <a:p>
            <a:pPr lvl="1">
              <a:buBlip>
                <a:blip r:embed="rId3"/>
              </a:buBlip>
              <a:defRPr/>
            </a:pPr>
            <a:r>
              <a:rPr lang="en-US" altLang="ko-KR" sz="2400" dirty="0" smtClean="0"/>
              <a:t>Evaluation of achievements / improvement plan </a:t>
            </a:r>
            <a:endParaRPr lang="ko-KR" altLang="en-US" sz="2400" dirty="0" smtClean="0"/>
          </a:p>
        </p:txBody>
      </p:sp>
      <p:sp>
        <p:nvSpPr>
          <p:cNvPr id="7" name="대각선 방향의 모서리가 둥근 사각형 6"/>
          <p:cNvSpPr/>
          <p:nvPr/>
        </p:nvSpPr>
        <p:spPr>
          <a:xfrm>
            <a:off x="251520" y="1340768"/>
            <a:ext cx="8568952" cy="4680520"/>
          </a:xfrm>
          <a:prstGeom prst="round2Diag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내용 개체 틀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02034237"/>
              </p:ext>
            </p:extLst>
          </p:nvPr>
        </p:nvGraphicFramePr>
        <p:xfrm>
          <a:off x="914400" y="0"/>
          <a:ext cx="8229600" cy="6092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아래로 구부러진 화살표 5"/>
          <p:cNvSpPr/>
          <p:nvPr/>
        </p:nvSpPr>
        <p:spPr>
          <a:xfrm rot="10544529">
            <a:off x="3441065" y="6064907"/>
            <a:ext cx="2402479" cy="660193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7" name="아래로 구부러진 화살표 6"/>
          <p:cNvSpPr/>
          <p:nvPr/>
        </p:nvSpPr>
        <p:spPr>
          <a:xfrm rot="5400000">
            <a:off x="7470068" y="3123220"/>
            <a:ext cx="2376264" cy="539552"/>
          </a:xfrm>
          <a:prstGeom prst="curvedDownArrow">
            <a:avLst>
              <a:gd name="adj1" fmla="val 25000"/>
              <a:gd name="adj2" fmla="val 50000"/>
              <a:gd name="adj3" fmla="val 5582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8" name="아래로 구부러진 화살표 7"/>
          <p:cNvSpPr/>
          <p:nvPr/>
        </p:nvSpPr>
        <p:spPr>
          <a:xfrm>
            <a:off x="3131840" y="116632"/>
            <a:ext cx="2809032" cy="620671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9" name="아래로 구부러진 화살표 8"/>
          <p:cNvSpPr/>
          <p:nvPr/>
        </p:nvSpPr>
        <p:spPr>
          <a:xfrm rot="16200000">
            <a:off x="-696634" y="2791367"/>
            <a:ext cx="2724906" cy="753296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Let’s Think bout it</a:t>
            </a:r>
            <a:endParaRPr lang="ko-KR" altLang="en-US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latin typeface="Ebrima" pitchFamily="2" charset="0"/>
              <a:ea typeface="HY견고딕" pitchFamily="18" charset="-127"/>
              <a:cs typeface="Ebrima" pitchFamily="2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0" y="1703388"/>
            <a:ext cx="4656138" cy="4678362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ko-KR" sz="24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What’s leadership?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ko-KR" sz="24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What do you recognize?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ko-KR" sz="24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What kind of relationship do you develop, and who with?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ko-KR" sz="24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How will you manage the strategies for church growth?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2800" dirty="0" smtClean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pic>
        <p:nvPicPr>
          <p:cNvPr id="24582" name="Picture 5" descr="j0198609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132" y="1557338"/>
            <a:ext cx="3407656" cy="410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ko-KR" sz="3600" dirty="0" smtClean="0">
                <a:latin typeface="HY견고딕" pitchFamily="18" charset="-127"/>
                <a:ea typeface="HY견고딕" pitchFamily="18" charset="-127"/>
              </a:rPr>
              <a:t>21 Leadership </a:t>
            </a:r>
            <a:r>
              <a:rPr lang="en-US" altLang="ko-KR" sz="3600" dirty="0">
                <a:latin typeface="HY견고딕" pitchFamily="18" charset="-127"/>
                <a:ea typeface="HY견고딕" pitchFamily="18" charset="-127"/>
              </a:rPr>
              <a:t>C</a:t>
            </a:r>
            <a:r>
              <a:rPr lang="en-US" altLang="ko-KR" sz="3600" dirty="0" smtClean="0">
                <a:latin typeface="HY견고딕" pitchFamily="18" charset="-127"/>
                <a:ea typeface="HY견고딕" pitchFamily="18" charset="-127"/>
              </a:rPr>
              <a:t>ompetencies </a:t>
            </a:r>
            <a:endParaRPr lang="ko-KR" altLang="en-US" sz="36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23528" y="2996952"/>
            <a:ext cx="2962275" cy="3980333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kumimoji="1" lang="en-US" altLang="ko-KR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Creativity</a:t>
            </a:r>
            <a:endParaRPr kumimoji="1" lang="ko-KR" altLang="ko-KR" dirty="0" smtClean="0">
              <a:latin typeface="Ebrima" pitchFamily="2" charset="0"/>
              <a:cs typeface="Ebrima" pitchFamily="2" charset="0"/>
            </a:endParaRPr>
          </a:p>
          <a:p>
            <a:pPr fontAlgn="base"/>
            <a:r>
              <a:rPr kumimoji="1" lang="en-US" altLang="ko-KR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Self-assurance</a:t>
            </a:r>
            <a:endParaRPr kumimoji="1" lang="ko-KR" altLang="ko-KR" dirty="0" smtClean="0">
              <a:latin typeface="Ebrima" pitchFamily="2" charset="0"/>
              <a:cs typeface="Ebrima" pitchFamily="2" charset="0"/>
            </a:endParaRPr>
          </a:p>
          <a:p>
            <a:pPr fontAlgn="base"/>
            <a:r>
              <a:rPr kumimoji="1" lang="en-US" altLang="ko-KR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Management of change</a:t>
            </a:r>
            <a:endParaRPr kumimoji="1" lang="ko-KR" altLang="ko-KR" dirty="0" smtClean="0">
              <a:latin typeface="Ebrima" pitchFamily="2" charset="0"/>
              <a:cs typeface="Ebrima" pitchFamily="2" charset="0"/>
            </a:endParaRPr>
          </a:p>
          <a:p>
            <a:pPr eaLnBrk="0" fontAlgn="ctr" hangingPunct="0"/>
            <a:r>
              <a:rPr kumimoji="1" lang="en-US" altLang="ko-KR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Ability </a:t>
            </a:r>
            <a:r>
              <a:rPr kumimoji="1" lang="en-US" altLang="ko-KR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to solve problems</a:t>
            </a:r>
          </a:p>
          <a:p>
            <a:pPr fontAlgn="base"/>
            <a:r>
              <a:rPr kumimoji="1" lang="en-US" altLang="ko-KR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Macroscopic thinking</a:t>
            </a:r>
            <a:endParaRPr lang="ko-KR" altLang="ko-KR" dirty="0" smtClean="0">
              <a:latin typeface="Ebrima" pitchFamily="2" charset="0"/>
              <a:cs typeface="Ebrima" pitchFamily="2" charset="0"/>
            </a:endParaRPr>
          </a:p>
          <a:p>
            <a:pPr fontAlgn="base"/>
            <a:r>
              <a:rPr kumimoji="1" lang="en-US" altLang="ko-KR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Innovativeness</a:t>
            </a:r>
            <a:endParaRPr kumimoji="1" lang="ko-KR" altLang="ko-KR" dirty="0" smtClean="0">
              <a:latin typeface="Ebrima" pitchFamily="2" charset="0"/>
              <a:cs typeface="Ebrima" pitchFamily="2" charset="0"/>
            </a:endParaRPr>
          </a:p>
          <a:p>
            <a:pPr fontAlgn="base"/>
            <a:r>
              <a:rPr kumimoji="1" lang="en-US" altLang="ko-KR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Sense of responsibility</a:t>
            </a:r>
            <a:endParaRPr kumimoji="1" lang="ko-KR" altLang="ko-KR" dirty="0" smtClean="0">
              <a:latin typeface="Ebrima" pitchFamily="2" charset="0"/>
              <a:cs typeface="Ebrima" pitchFamily="2" charset="0"/>
            </a:endParaRPr>
          </a:p>
          <a:p>
            <a:pPr fontAlgn="base"/>
            <a:endParaRPr kumimoji="1" lang="ko-KR" altLang="ko-KR" dirty="0">
              <a:latin typeface="Ebrima" pitchFamily="2" charset="0"/>
              <a:cs typeface="Ebrima" pitchFamily="2" charset="0"/>
            </a:endParaRPr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>
          <a:xfrm>
            <a:off x="6292728" y="2728813"/>
            <a:ext cx="2732087" cy="410378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  <a:defRPr/>
            </a:pPr>
            <a:endParaRPr lang="en-US" altLang="ko-KR" sz="3600" dirty="0" smtClean="0"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pPr fontAlgn="base"/>
            <a:r>
              <a:rPr kumimoji="1" lang="en-US" altLang="ko-KR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Driving force</a:t>
            </a:r>
            <a:endParaRPr kumimoji="1" lang="ko-KR" altLang="ko-KR" dirty="0" smtClean="0">
              <a:latin typeface="Ebrima" pitchFamily="2" charset="0"/>
              <a:cs typeface="Ebrima" pitchFamily="2" charset="0"/>
            </a:endParaRPr>
          </a:p>
          <a:p>
            <a:pPr fontAlgn="base"/>
            <a:r>
              <a:rPr kumimoji="1" lang="en-US" altLang="ko-KR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Result-oriented</a:t>
            </a:r>
            <a:endParaRPr lang="ko-KR" altLang="ko-KR" dirty="0" smtClean="0">
              <a:latin typeface="Ebrima" pitchFamily="2" charset="0"/>
              <a:cs typeface="Ebrima" pitchFamily="2" charset="0"/>
            </a:endParaRPr>
          </a:p>
          <a:p>
            <a:pPr fontAlgn="base"/>
            <a:r>
              <a:rPr kumimoji="1" lang="en-US" altLang="ko-KR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Coaching</a:t>
            </a:r>
            <a:endParaRPr kumimoji="1" lang="ko-KR" altLang="ko-KR" dirty="0" smtClean="0">
              <a:latin typeface="Ebrima" pitchFamily="2" charset="0"/>
              <a:cs typeface="Ebrima" pitchFamily="2" charset="0"/>
            </a:endParaRPr>
          </a:p>
          <a:p>
            <a:pPr eaLnBrk="0" fontAlgn="ctr" hangingPunct="0"/>
            <a:r>
              <a:rPr kumimoji="1" lang="en-US" altLang="ko-KR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Building teamwork</a:t>
            </a:r>
          </a:p>
          <a:p>
            <a:pPr eaLnBrk="0" fontAlgn="ctr" hangingPunct="0"/>
            <a:r>
              <a:rPr kumimoji="1" lang="en-US" altLang="ko-KR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Presenting a vision</a:t>
            </a:r>
            <a:endParaRPr kumimoji="1" lang="ko-KR" altLang="ko-KR" dirty="0" smtClean="0">
              <a:latin typeface="Ebrima" pitchFamily="2" charset="0"/>
              <a:cs typeface="Ebrima" pitchFamily="2" charset="0"/>
            </a:endParaRPr>
          </a:p>
          <a:p>
            <a:pPr fontAlgn="base"/>
            <a:r>
              <a:rPr kumimoji="1" lang="en-US" altLang="ko-KR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Power of executing strategies</a:t>
            </a:r>
            <a:endParaRPr kumimoji="1" lang="ko-KR" altLang="ko-KR" dirty="0" smtClean="0">
              <a:latin typeface="Ebrima" pitchFamily="2" charset="0"/>
              <a:cs typeface="Ebrima" pitchFamily="2" charset="0"/>
            </a:endParaRPr>
          </a:p>
          <a:p>
            <a:pPr fontAlgn="base"/>
            <a:r>
              <a:rPr kumimoji="1" lang="en-US" altLang="ko-KR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Discovering </a:t>
            </a:r>
            <a:r>
              <a:rPr kumimoji="1" lang="en-US" altLang="ko-KR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talents</a:t>
            </a:r>
            <a:endParaRPr kumimoji="1" lang="ko-KR" altLang="ko-KR" dirty="0">
              <a:latin typeface="Ebrima" pitchFamily="2" charset="0"/>
              <a:cs typeface="Ebrima" pitchFamily="2" charset="0"/>
            </a:endParaRPr>
          </a:p>
        </p:txBody>
      </p:sp>
      <p:sp>
        <p:nvSpPr>
          <p:cNvPr id="8" name="내용 개체 틀 6"/>
          <p:cNvSpPr txBox="1">
            <a:spLocks/>
          </p:cNvSpPr>
          <p:nvPr/>
        </p:nvSpPr>
        <p:spPr bwMode="auto">
          <a:xfrm>
            <a:off x="3496097" y="2512789"/>
            <a:ext cx="2876103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endParaRPr lang="en-US" altLang="ko-KR" sz="2800" kern="0" dirty="0"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20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 Emotional </a:t>
            </a:r>
            <a:r>
              <a:rPr lang="en-US" altLang="ko-KR" sz="20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management</a:t>
            </a:r>
            <a:endParaRPr lang="ko-KR" altLang="ko-KR" sz="2000" dirty="0" smtClean="0">
              <a:latin typeface="Ebrima" pitchFamily="2" charset="0"/>
              <a:cs typeface="Ebrima" pitchFamily="2" charset="0"/>
            </a:endParaRPr>
          </a:p>
          <a:p>
            <a:pPr eaLnBrk="0" fontAlgn="ctr" hangingPunct="0">
              <a:buFont typeface="Arial" pitchFamily="34" charset="0"/>
              <a:buChar char="•"/>
            </a:pPr>
            <a:r>
              <a:rPr lang="en-US" altLang="ko-KR" sz="20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 Interpersonal </a:t>
            </a:r>
            <a:r>
              <a:rPr lang="en-US" altLang="ko-KR" sz="20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sensitivity</a:t>
            </a:r>
            <a:endParaRPr lang="ko-KR" altLang="ko-KR" sz="2000" dirty="0" smtClean="0">
              <a:latin typeface="Ebrima" pitchFamily="2" charset="0"/>
              <a:cs typeface="Ebrima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20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 Communication</a:t>
            </a:r>
            <a:endParaRPr lang="ko-KR" altLang="ko-KR" sz="2000" dirty="0" smtClean="0">
              <a:latin typeface="Ebrima" pitchFamily="2" charset="0"/>
              <a:cs typeface="Ebrima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20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 Conflict </a:t>
            </a:r>
            <a:r>
              <a:rPr lang="en-US" altLang="ko-KR" sz="20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management</a:t>
            </a:r>
            <a:endParaRPr lang="ko-KR" altLang="ko-KR" sz="2000" dirty="0" smtClean="0">
              <a:latin typeface="Ebrima" pitchFamily="2" charset="0"/>
              <a:cs typeface="Ebrima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20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 Customer-oriented</a:t>
            </a:r>
            <a:endParaRPr lang="ko-KR" altLang="ko-KR" sz="2000" dirty="0" smtClean="0">
              <a:latin typeface="Ebrima" pitchFamily="2" charset="0"/>
              <a:cs typeface="Ebrima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20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 Negotiation </a:t>
            </a:r>
            <a:r>
              <a:rPr lang="en-US" altLang="ko-KR" sz="20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skill</a:t>
            </a:r>
            <a:endParaRPr lang="ko-KR" altLang="ko-KR" sz="2000" dirty="0" smtClean="0">
              <a:latin typeface="Ebrima" pitchFamily="2" charset="0"/>
              <a:cs typeface="Ebrima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20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 Humility</a:t>
            </a:r>
            <a:endParaRPr lang="ko-KR" altLang="ko-KR" sz="2000" dirty="0">
              <a:latin typeface="Ebrima" pitchFamily="2" charset="0"/>
              <a:cs typeface="Ebrima" pitchFamily="2" charset="0"/>
            </a:endParaRPr>
          </a:p>
        </p:txBody>
      </p:sp>
      <p:sp>
        <p:nvSpPr>
          <p:cNvPr id="9" name="포인트가 10개인 별 8"/>
          <p:cNvSpPr/>
          <p:nvPr/>
        </p:nvSpPr>
        <p:spPr>
          <a:xfrm>
            <a:off x="0" y="1144637"/>
            <a:ext cx="3059832" cy="1512168"/>
          </a:xfrm>
          <a:prstGeom prst="star10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solidFill>
                  <a:schemeClr val="tx1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Recognition</a:t>
            </a:r>
            <a:endParaRPr lang="ko-KR" altLang="en-US" sz="2800" b="1" dirty="0">
              <a:solidFill>
                <a:schemeClr val="tx1"/>
              </a:solidFill>
              <a:latin typeface="Ebrima" pitchFamily="2" charset="0"/>
              <a:cs typeface="Ebrima" pitchFamily="2" charset="0"/>
            </a:endParaRPr>
          </a:p>
        </p:txBody>
      </p:sp>
      <p:sp>
        <p:nvSpPr>
          <p:cNvPr id="10" name="포인트가 10개인 별 9"/>
          <p:cNvSpPr/>
          <p:nvPr/>
        </p:nvSpPr>
        <p:spPr>
          <a:xfrm>
            <a:off x="2987824" y="1144637"/>
            <a:ext cx="3285330" cy="1512168"/>
          </a:xfrm>
          <a:prstGeom prst="star10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800" b="1" dirty="0" smtClean="0">
                <a:solidFill>
                  <a:schemeClr val="tx1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Interpersonal Relations</a:t>
            </a:r>
            <a:endParaRPr lang="ko-KR" altLang="en-US" sz="2800" b="1" dirty="0">
              <a:solidFill>
                <a:schemeClr val="tx1"/>
              </a:solidFill>
              <a:latin typeface="Ebrima" pitchFamily="2" charset="0"/>
              <a:cs typeface="Ebrima" pitchFamily="2" charset="0"/>
            </a:endParaRPr>
          </a:p>
        </p:txBody>
      </p:sp>
      <p:sp>
        <p:nvSpPr>
          <p:cNvPr id="11" name="포인트가 10개인 별 10"/>
          <p:cNvSpPr/>
          <p:nvPr/>
        </p:nvSpPr>
        <p:spPr>
          <a:xfrm>
            <a:off x="6173544" y="1216645"/>
            <a:ext cx="2970456" cy="1512168"/>
          </a:xfrm>
          <a:prstGeom prst="star10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800" b="1" dirty="0">
                <a:solidFill>
                  <a:schemeClr val="tx1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S</a:t>
            </a:r>
            <a:r>
              <a:rPr lang="en-US" altLang="ko-KR" sz="2800" b="1" dirty="0" smtClean="0">
                <a:solidFill>
                  <a:schemeClr val="tx1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trategic Management</a:t>
            </a:r>
            <a:endParaRPr lang="ko-KR" altLang="en-US" sz="2800" b="1" dirty="0">
              <a:solidFill>
                <a:schemeClr val="tx1"/>
              </a:solidFill>
              <a:latin typeface="Ebrima" pitchFamily="2" charset="0"/>
              <a:cs typeface="Ebrim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26248"/>
            <a:ext cx="86868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ko-K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HY견고딕" pitchFamily="18" charset="-127"/>
                <a:ea typeface="HY견고딕" pitchFamily="18" charset="-127"/>
              </a:rPr>
              <a:t>Analyzing Leadership: worksheet</a:t>
            </a:r>
            <a:endParaRPr lang="ko-KR" alt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5580063" y="4508500"/>
            <a:ext cx="259238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ko-KR" altLang="ko-KR" sz="1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089066"/>
              </p:ext>
            </p:extLst>
          </p:nvPr>
        </p:nvGraphicFramePr>
        <p:xfrm>
          <a:off x="539552" y="1340768"/>
          <a:ext cx="8055790" cy="4604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130"/>
                <a:gridCol w="3581397"/>
                <a:gridCol w="2685263"/>
              </a:tblGrid>
              <a:tr h="846490">
                <a:tc>
                  <a:txBody>
                    <a:bodyPr/>
                    <a:lstStyle/>
                    <a:p>
                      <a:pPr algn="ctr" latinLnBrk="1"/>
                      <a:endParaRPr lang="en-US" altLang="ko-KR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latinLnBrk="1"/>
                      <a:r>
                        <a:rPr lang="en-US" altLang="ko-K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Goal</a:t>
                      </a:r>
                      <a:endParaRPr lang="ko-KR" alt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Required  Leadership</a:t>
                      </a:r>
                      <a:r>
                        <a:rPr lang="en-US" altLang="ko-KR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Competencies</a:t>
                      </a:r>
                      <a:endParaRPr lang="ko-KR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Priority of Required  Leadership</a:t>
                      </a:r>
                      <a:r>
                        <a:rPr lang="en-US" altLang="ko-KR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Competencies</a:t>
                      </a:r>
                      <a:endParaRPr lang="ko-KR" altLang="en-US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934834">
                <a:tc>
                  <a:txBody>
                    <a:bodyPr/>
                    <a:lstStyle/>
                    <a:p>
                      <a:pPr algn="ctr" latinLnBrk="1"/>
                      <a:endParaRPr lang="en-US" altLang="ko-KR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latinLnBrk="1"/>
                      <a:r>
                        <a:rPr lang="en-US" altLang="ko-K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Objectives of the Work</a:t>
                      </a:r>
                      <a:endParaRPr lang="ko-KR" altLang="en-US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Write</a:t>
                      </a:r>
                      <a:r>
                        <a:rPr lang="en-US" altLang="ko-KR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down t</a:t>
                      </a:r>
                      <a:r>
                        <a:rPr lang="en-US" altLang="ko-KR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 top 2-3 priorities which you need to currently accomplish.</a:t>
                      </a:r>
                      <a:endParaRPr lang="ko-KR" altLang="en-US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order of</a:t>
                      </a:r>
                      <a:r>
                        <a:rPr lang="en-US" altLang="ko-KR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priority, w</a:t>
                      </a:r>
                      <a:r>
                        <a:rPr lang="en-US" altLang="ko-KR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rite down the</a:t>
                      </a:r>
                      <a:r>
                        <a:rPr lang="en-US" altLang="ko-KR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</a:t>
                      </a:r>
                      <a:r>
                        <a:rPr lang="en-US" altLang="ko-KR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mpetencies which</a:t>
                      </a:r>
                      <a:r>
                        <a:rPr lang="en-US" altLang="ko-KR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you need.</a:t>
                      </a:r>
                      <a:endParaRPr lang="en-US" altLang="ko-KR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755180">
                <a:tc>
                  <a:txBody>
                    <a:bodyPr/>
                    <a:lstStyle/>
                    <a:p>
                      <a:pPr algn="ctr" latinLnBrk="1"/>
                      <a:endParaRPr lang="en-US" altLang="ko-KR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latinLnBrk="1"/>
                      <a:endParaRPr lang="en-US" altLang="ko-KR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latinLnBrk="1"/>
                      <a:r>
                        <a:rPr lang="en-US" altLang="ko-K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Personal Goals</a:t>
                      </a:r>
                      <a:endParaRPr lang="ko-KR" altLang="en-US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Write down the 2-3 things which gives you</a:t>
                      </a:r>
                      <a:r>
                        <a:rPr lang="en-US" altLang="ko-KR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most satisfaction when you achieve your goal</a:t>
                      </a:r>
                      <a:r>
                        <a:rPr lang="en-US" altLang="ko-KR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ko-KR" altLang="en-US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order of</a:t>
                      </a:r>
                      <a:r>
                        <a:rPr lang="en-US" altLang="ko-KR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priority, w</a:t>
                      </a:r>
                      <a:r>
                        <a:rPr lang="en-US" altLang="ko-KR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rite down the competencies </a:t>
                      </a:r>
                      <a:r>
                        <a:rPr lang="en-US" altLang="ko-KR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 need to achieve your personal goals</a:t>
                      </a:r>
                      <a:r>
                        <a:rPr lang="en-US" altLang="ko-KR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ko-KR" altLang="en-US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0" y="1973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849411"/>
              </p:ext>
            </p:extLst>
          </p:nvPr>
        </p:nvGraphicFramePr>
        <p:xfrm>
          <a:off x="713548" y="692696"/>
          <a:ext cx="7668852" cy="492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1154"/>
                <a:gridCol w="2898786"/>
                <a:gridCol w="3048912"/>
              </a:tblGrid>
              <a:tr h="72008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Expected</a:t>
                      </a:r>
                      <a:r>
                        <a:rPr lang="en-US" altLang="ko-KR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ko-KR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Unexpected</a:t>
                      </a:r>
                      <a:endParaRPr lang="ko-KR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104160">
                <a:tc>
                  <a:txBody>
                    <a:bodyPr/>
                    <a:lstStyle/>
                    <a:p>
                      <a:pPr algn="ctr" latinLnBrk="1"/>
                      <a:endParaRPr lang="en-US" altLang="ko-KR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latinLnBrk="1"/>
                      <a:endParaRPr lang="en-US" altLang="ko-KR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latinLnBrk="1"/>
                      <a:r>
                        <a:rPr lang="en-US" altLang="ko-KR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Strong points</a:t>
                      </a:r>
                      <a:endParaRPr lang="ko-KR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바탕" pitchFamily="18" charset="-127"/>
                          <a:cs typeface="Arial" panose="020B0604020202020204" pitchFamily="34" charset="0"/>
                        </a:rPr>
                        <a:t>➃</a:t>
                      </a:r>
                      <a:endParaRPr kumimoji="1" lang="en-US" altLang="ko-KR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굴림" pitchFamily="50" charset="-127"/>
                        <a:cs typeface="Arial" panose="020B0604020202020204" pitchFamily="34" charset="0"/>
                      </a:endParaRPr>
                    </a:p>
                    <a:p>
                      <a:pPr latinLnBrk="1"/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바탕" pitchFamily="18" charset="-127"/>
                          <a:cs typeface="Arial" panose="020B0604020202020204" pitchFamily="34" charset="0"/>
                        </a:rPr>
                        <a:t>➂</a:t>
                      </a:r>
                      <a:endParaRPr kumimoji="1" lang="en-US" altLang="ko-KR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굴림" pitchFamily="50" charset="-127"/>
                        <a:cs typeface="Arial" panose="020B0604020202020204" pitchFamily="34" charset="0"/>
                      </a:endParaRPr>
                    </a:p>
                    <a:p>
                      <a:pPr latinLnBrk="1"/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104160">
                <a:tc>
                  <a:txBody>
                    <a:bodyPr/>
                    <a:lstStyle/>
                    <a:p>
                      <a:pPr algn="ctr" latinLnBrk="1"/>
                      <a:endParaRPr lang="en-US" altLang="ko-KR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latinLnBrk="1"/>
                      <a:endParaRPr lang="en-US" altLang="ko-KR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latinLnBrk="1"/>
                      <a:r>
                        <a:rPr lang="en-US" altLang="ko-KR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Weak points</a:t>
                      </a:r>
                      <a:endParaRPr lang="ko-KR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바탕" pitchFamily="18" charset="-127"/>
                          <a:cs typeface="Arial" panose="020B0604020202020204" pitchFamily="34" charset="0"/>
                        </a:rPr>
                        <a:t>➁</a:t>
                      </a:r>
                      <a:endParaRPr kumimoji="1" lang="en-US" altLang="ko-KR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굴림" pitchFamily="50" charset="-127"/>
                        <a:cs typeface="Arial" panose="020B0604020202020204" pitchFamily="34" charset="0"/>
                      </a:endParaRPr>
                    </a:p>
                    <a:p>
                      <a:pPr latinLnBrk="1"/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바탕" pitchFamily="18" charset="-127"/>
                          <a:cs typeface="Arial" panose="020B0604020202020204" pitchFamily="34" charset="0"/>
                        </a:rPr>
                        <a:t>➀</a:t>
                      </a:r>
                      <a:endParaRPr kumimoji="1" lang="en-US" altLang="ko-KR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굴림" pitchFamily="50" charset="-127"/>
                        <a:cs typeface="Arial" panose="020B0604020202020204" pitchFamily="34" charset="0"/>
                      </a:endParaRPr>
                    </a:p>
                    <a:p>
                      <a:pPr latinLnBrk="1"/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                           </a:t>
            </a:r>
            <a:endParaRPr lang="ko-KR" altLang="en-US" sz="2800" dirty="0"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2" name="그룹 7"/>
          <p:cNvGrpSpPr/>
          <p:nvPr/>
        </p:nvGrpSpPr>
        <p:grpSpPr>
          <a:xfrm>
            <a:off x="2195735" y="3212976"/>
            <a:ext cx="4608513" cy="2952874"/>
            <a:chOff x="2124075" y="1700213"/>
            <a:chExt cx="4608513" cy="4465637"/>
          </a:xfrm>
        </p:grpSpPr>
        <p:sp>
          <p:nvSpPr>
            <p:cNvPr id="3" name="타원 2"/>
            <p:cNvSpPr/>
            <p:nvPr/>
          </p:nvSpPr>
          <p:spPr>
            <a:xfrm>
              <a:off x="2124075" y="1700213"/>
              <a:ext cx="4608513" cy="4465637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cxnSp>
          <p:nvCxnSpPr>
            <p:cNvPr id="6" name="직선 연결선 5"/>
            <p:cNvCxnSpPr>
              <a:stCxn id="3" idx="2"/>
              <a:endCxn id="3" idx="6"/>
            </p:cNvCxnSpPr>
            <p:nvPr/>
          </p:nvCxnSpPr>
          <p:spPr>
            <a:xfrm>
              <a:off x="2124075" y="3933825"/>
              <a:ext cx="460851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직선 연결선 9"/>
            <p:cNvCxnSpPr>
              <a:stCxn id="3" idx="1"/>
              <a:endCxn id="3" idx="5"/>
            </p:cNvCxnSpPr>
            <p:nvPr/>
          </p:nvCxnSpPr>
          <p:spPr>
            <a:xfrm>
              <a:off x="2798763" y="2354263"/>
              <a:ext cx="3259137" cy="3157537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>
              <a:stCxn id="3" idx="3"/>
              <a:endCxn id="3" idx="7"/>
            </p:cNvCxnSpPr>
            <p:nvPr/>
          </p:nvCxnSpPr>
          <p:spPr>
            <a:xfrm flipV="1">
              <a:off x="2798763" y="2354263"/>
              <a:ext cx="3259137" cy="31575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 flipV="1">
              <a:off x="2835248" y="2344705"/>
              <a:ext cx="3257550" cy="3157537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제목 3"/>
          <p:cNvSpPr txBox="1">
            <a:spLocks/>
          </p:cNvSpPr>
          <p:nvPr/>
        </p:nvSpPr>
        <p:spPr bwMode="auto">
          <a:xfrm>
            <a:off x="539552" y="-99392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en-US" altLang="ko-KR" sz="3200" b="1" kern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HY견고딕" pitchFamily="18" charset="-127"/>
                <a:ea typeface="HY견고딕" pitchFamily="18" charset="-127"/>
                <a:cs typeface="+mj-cs"/>
              </a:rPr>
              <a:t>Competencies of</a:t>
            </a:r>
            <a:r>
              <a:rPr lang="ko-KR" altLang="en-US" sz="3200" b="1" kern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HY견고딕" pitchFamily="18" charset="-127"/>
                <a:ea typeface="HY견고딕" pitchFamily="18" charset="-127"/>
                <a:cs typeface="+mj-cs"/>
              </a:rPr>
              <a:t> </a:t>
            </a:r>
            <a:r>
              <a:rPr lang="en-US" altLang="ko-KR" sz="3200" b="1" kern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HY견고딕" pitchFamily="18" charset="-127"/>
                <a:ea typeface="HY견고딕" pitchFamily="18" charset="-127"/>
                <a:cs typeface="+mj-cs"/>
              </a:rPr>
              <a:t>Balanced Coaching</a:t>
            </a:r>
            <a:endParaRPr lang="ko-KR" altLang="en-US" sz="3200" b="1" kern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HY견고딕" pitchFamily="18" charset="-127"/>
              <a:ea typeface="HY견고딕" pitchFamily="18" charset="-127"/>
              <a:cs typeface="+mj-cs"/>
            </a:endParaRPr>
          </a:p>
        </p:txBody>
      </p:sp>
      <p:cxnSp>
        <p:nvCxnSpPr>
          <p:cNvPr id="36" name="직선 연결선 35"/>
          <p:cNvCxnSpPr>
            <a:stCxn id="3" idx="0"/>
            <a:endCxn id="3" idx="4"/>
          </p:cNvCxnSpPr>
          <p:nvPr/>
        </p:nvCxnSpPr>
        <p:spPr>
          <a:xfrm>
            <a:off x="4499992" y="3212976"/>
            <a:ext cx="0" cy="29528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제목 3"/>
          <p:cNvSpPr txBox="1">
            <a:spLocks/>
          </p:cNvSpPr>
          <p:nvPr/>
        </p:nvSpPr>
        <p:spPr bwMode="auto">
          <a:xfrm>
            <a:off x="539552" y="1412776"/>
            <a:ext cx="8137276" cy="165618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1"/>
          <a:lstStyle/>
          <a:p>
            <a:pPr lvl="0" algn="ctr" eaLnBrk="0" hangingPunct="0">
              <a:defRPr/>
            </a:pPr>
            <a:r>
              <a:rPr lang="en-US" altLang="ko-KR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+mj-lt"/>
              </a:rPr>
              <a:t>Communication</a:t>
            </a:r>
            <a:endParaRPr lang="ko-KR" altLang="en-US" sz="20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+mj-lt"/>
            </a:endParaRPr>
          </a:p>
          <a:p>
            <a:pPr algn="ctr" eaLnBrk="0" hangingPunct="0">
              <a:defRPr/>
            </a:pPr>
            <a:r>
              <a:rPr lang="en-US" altLang="ko-KR" sz="2000" kern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+mj-lt"/>
                <a:ea typeface="HY견고딕" pitchFamily="18" charset="-127"/>
                <a:cs typeface="+mj-cs"/>
              </a:rPr>
              <a:t>/ </a:t>
            </a:r>
            <a:r>
              <a:rPr lang="en-US" altLang="ko-KR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+mj-lt"/>
              </a:rPr>
              <a:t>Coaching </a:t>
            </a:r>
            <a:r>
              <a:rPr lang="en-US" altLang="ko-KR" sz="2000" kern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+mj-lt"/>
                <a:ea typeface="HY견고딕" pitchFamily="18" charset="-127"/>
                <a:cs typeface="+mj-cs"/>
              </a:rPr>
              <a:t>/ </a:t>
            </a:r>
            <a:r>
              <a:rPr lang="en-US" altLang="ko-KR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+mj-lt"/>
              </a:rPr>
              <a:t>Building teamwork</a:t>
            </a:r>
          </a:p>
          <a:p>
            <a:pPr lvl="0" algn="ctr" eaLnBrk="0" hangingPunct="0">
              <a:defRPr/>
            </a:pPr>
            <a:r>
              <a:rPr lang="en-US" altLang="ko-KR" sz="2000" kern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+mj-lt"/>
                <a:ea typeface="HY견고딕" pitchFamily="18" charset="-127"/>
                <a:cs typeface="+mj-cs"/>
              </a:rPr>
              <a:t>/ Solving problems / Conflict management / Change management / Vision / </a:t>
            </a:r>
            <a:r>
              <a:rPr lang="en-US" altLang="ko-KR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+mj-lt"/>
              </a:rPr>
              <a:t>Emotional management</a:t>
            </a:r>
          </a:p>
          <a:p>
            <a:pPr algn="ctr" eaLnBrk="0" hangingPunct="0">
              <a:defRPr/>
            </a:pPr>
            <a:endParaRPr lang="ko-KR" altLang="en-US" sz="2000" kern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HY견고딕" pitchFamily="18" charset="-127"/>
              <a:ea typeface="HY견고딕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Box 5"/>
          <p:cNvSpPr txBox="1">
            <a:spLocks noChangeArrowheads="1"/>
          </p:cNvSpPr>
          <p:nvPr/>
        </p:nvSpPr>
        <p:spPr bwMode="auto">
          <a:xfrm>
            <a:off x="611560" y="1668017"/>
            <a:ext cx="78486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lang="en-US" altLang="ko-KR" sz="20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What’s your score for cognitive competence? </a:t>
            </a:r>
            <a:r>
              <a:rPr lang="en-US" altLang="ko-KR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                       )</a:t>
            </a:r>
          </a:p>
          <a:p>
            <a:pPr eaLnBrk="1" hangingPunct="1"/>
            <a:endParaRPr lang="en-US" altLang="ko-KR" sz="20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eaLnBrk="1" hangingPunct="1"/>
            <a:r>
              <a:rPr lang="en-US" altLang="ko-KR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lang="en-US" altLang="ko-KR" sz="20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What’s your idea for strengthening the cognitive competency  in (</a:t>
            </a:r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 #   )? What part? How? </a:t>
            </a:r>
          </a:p>
          <a:p>
            <a:pPr eaLnBrk="1" hangingPunct="1"/>
            <a:endParaRPr lang="en-US" altLang="ko-KR" sz="20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eaLnBrk="1" hangingPunct="1"/>
            <a:r>
              <a:rPr lang="en-US" altLang="ko-KR" sz="20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lang="en-US" altLang="ko-KR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en-US" altLang="ko-KR" sz="20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What’s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your idea for strengthening the cognitive competency  in </a:t>
            </a:r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(question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#   </a:t>
            </a:r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)?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What part? How? </a:t>
            </a: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762205"/>
              </p:ext>
            </p:extLst>
          </p:nvPr>
        </p:nvGraphicFramePr>
        <p:xfrm>
          <a:off x="287337" y="4188297"/>
          <a:ext cx="8569325" cy="1904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442"/>
                <a:gridCol w="2472384"/>
                <a:gridCol w="3240499"/>
              </a:tblGrid>
              <a:tr h="37091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Existing style</a:t>
                      </a:r>
                      <a:endParaRPr lang="ko-KR" alt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9" marB="45729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Things</a:t>
                      </a:r>
                      <a:r>
                        <a:rPr lang="en-US" altLang="ko-KR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change</a:t>
                      </a:r>
                      <a:endParaRPr lang="ko-KR" alt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9" marB="45729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Determine action steps</a:t>
                      </a:r>
                      <a:endParaRPr lang="ko-KR" alt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9" marB="45729"/>
                </a:tc>
              </a:tr>
              <a:tr h="421335"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9" marB="45729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9" marB="45729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9" marB="45729"/>
                </a:tc>
              </a:tr>
              <a:tr h="370916">
                <a:tc>
                  <a:txBody>
                    <a:bodyPr/>
                    <a:lstStyle/>
                    <a:p>
                      <a:pPr latinLnBrk="1"/>
                      <a:endParaRPr lang="ko-KR" altLang="en-US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9" marB="45729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9" marB="45729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9" marB="45729"/>
                </a:tc>
              </a:tr>
              <a:tr h="370916">
                <a:tc>
                  <a:txBody>
                    <a:bodyPr/>
                    <a:lstStyle/>
                    <a:p>
                      <a:pPr latinLnBrk="1"/>
                      <a:endParaRPr lang="ko-KR" altLang="en-US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9" marB="45729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9" marB="45729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9" marB="45729"/>
                </a:tc>
              </a:tr>
              <a:tr h="370916">
                <a:tc>
                  <a:txBody>
                    <a:bodyPr/>
                    <a:lstStyle/>
                    <a:p>
                      <a:pPr latinLnBrk="1"/>
                      <a:endParaRPr lang="ko-KR" altLang="en-US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9" marB="45729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9" marB="45729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9" marB="45729"/>
                </a:tc>
              </a:tr>
            </a:tbl>
          </a:graphicData>
        </a:graphic>
      </p:graphicFrame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0" y="197768"/>
            <a:ext cx="9144000" cy="1143000"/>
          </a:xfrm>
        </p:spPr>
        <p:txBody>
          <a:bodyPr>
            <a:noAutofit/>
          </a:bodyPr>
          <a:lstStyle/>
          <a:p>
            <a:r>
              <a:rPr lang="en-US" altLang="ko-K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Seek Ways to Evaluate and </a:t>
            </a:r>
            <a:br>
              <a:rPr lang="en-US" altLang="ko-K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</a:br>
            <a:r>
              <a:rPr lang="en-US" altLang="ko-K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Strengthen the Cognitive </a:t>
            </a:r>
            <a:r>
              <a:rPr lang="en-US" altLang="ko-K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C</a:t>
            </a:r>
            <a:r>
              <a:rPr lang="en-US" altLang="ko-K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ompetencies</a:t>
            </a:r>
            <a:endParaRPr lang="ko-KR" alt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539824" y="1306503"/>
            <a:ext cx="871269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What’s your score for interpersonal competency</a:t>
            </a:r>
            <a:r>
              <a:rPr lang="en-US" altLang="ko-KR" sz="20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 (                      </a:t>
            </a:r>
            <a:r>
              <a:rPr lang="en-US" altLang="ko-KR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eaLnBrk="1" hangingPunct="1"/>
            <a:endParaRPr lang="en-US" altLang="ko-KR" sz="20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eaLnBrk="1" hangingPunct="1"/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. What’s your idea for strengthening the interpersonal relations competency </a:t>
            </a:r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(question #   )? What part? How? </a:t>
            </a:r>
          </a:p>
          <a:p>
            <a:pPr eaLnBrk="1" hangingPunct="1"/>
            <a:endParaRPr lang="ko-K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ko-KR" sz="20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eaLnBrk="1" hangingPunct="1"/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2. What’s your idea for strengthening the interpersonal relations competency in (question #   )? What part? How? </a:t>
            </a: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038235"/>
              </p:ext>
            </p:extLst>
          </p:nvPr>
        </p:nvGraphicFramePr>
        <p:xfrm>
          <a:off x="323528" y="4044281"/>
          <a:ext cx="8569325" cy="190499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56442"/>
                <a:gridCol w="2472384"/>
                <a:gridCol w="3240499"/>
              </a:tblGrid>
              <a:tr h="37091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Existing style</a:t>
                      </a:r>
                      <a:endParaRPr lang="ko-KR" alt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9" marB="45729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Things</a:t>
                      </a:r>
                      <a:r>
                        <a:rPr lang="en-US" altLang="ko-KR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change</a:t>
                      </a:r>
                      <a:endParaRPr lang="ko-KR" alt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9" marB="45729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Determine action steps</a:t>
                      </a:r>
                      <a:endParaRPr lang="ko-KR" alt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9" marB="45729"/>
                </a:tc>
              </a:tr>
              <a:tr h="421335">
                <a:tc>
                  <a:txBody>
                    <a:bodyPr/>
                    <a:lstStyle/>
                    <a:p>
                      <a:pPr algn="ctr" latinLnBrk="1"/>
                      <a:endParaRPr lang="ko-KR" altLang="en-US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9" marB="45729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9" marB="45729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9" marB="45729"/>
                </a:tc>
              </a:tr>
              <a:tr h="370916"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9" marB="45729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9" marB="45729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9" marB="45729"/>
                </a:tc>
              </a:tr>
              <a:tr h="370916">
                <a:tc>
                  <a:txBody>
                    <a:bodyPr/>
                    <a:lstStyle/>
                    <a:p>
                      <a:pPr algn="ctr" latinLnBrk="1"/>
                      <a:endParaRPr lang="ko-KR" altLang="en-US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9" marB="45729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9" marB="45729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9" marB="45729"/>
                </a:tc>
              </a:tr>
              <a:tr h="370916">
                <a:tc>
                  <a:txBody>
                    <a:bodyPr/>
                    <a:lstStyle/>
                    <a:p>
                      <a:pPr algn="ctr" latinLnBrk="1"/>
                      <a:endParaRPr lang="ko-KR" altLang="en-US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9" marB="45729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9" marB="45729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9" marB="45729"/>
                </a:tc>
              </a:tr>
            </a:tbl>
          </a:graphicData>
        </a:graphic>
      </p:graphicFrame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0" y="7707"/>
            <a:ext cx="9144000" cy="1143000"/>
          </a:xfrm>
        </p:spPr>
        <p:txBody>
          <a:bodyPr>
            <a:noAutofit/>
          </a:bodyPr>
          <a:lstStyle/>
          <a:p>
            <a:r>
              <a:rPr lang="en-US" altLang="ko-K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Seek Ways to Evaluate and Strengthen the Interpersonal </a:t>
            </a:r>
            <a:r>
              <a:rPr lang="en-US" altLang="ko-K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</a:t>
            </a:r>
            <a:r>
              <a:rPr lang="en-US" altLang="ko-K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elations </a:t>
            </a:r>
            <a:r>
              <a:rPr lang="en-US" altLang="ko-K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r>
              <a:rPr lang="en-US" altLang="ko-K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ompetencies</a:t>
            </a:r>
            <a:endParaRPr lang="ko-KR" alt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ko-KR" sz="3200" b="1" dirty="0" smtClean="0">
                <a:latin typeface="HY견고딕" pitchFamily="18" charset="-127"/>
                <a:ea typeface="HY견고딕" pitchFamily="18" charset="-127"/>
              </a:rPr>
              <a:t>3 Core Competencies of Leadership  </a:t>
            </a:r>
            <a:endParaRPr lang="ko-KR" altLang="en-US" sz="3200" b="1" dirty="0" smtClean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672" y="1542901"/>
            <a:ext cx="2735263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5" descr="pe03731_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246" y="2329507"/>
            <a:ext cx="4286250" cy="346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그룹 4"/>
          <p:cNvGrpSpPr/>
          <p:nvPr/>
        </p:nvGrpSpPr>
        <p:grpSpPr>
          <a:xfrm>
            <a:off x="233056" y="2204864"/>
            <a:ext cx="6012159" cy="3744416"/>
            <a:chOff x="-146444" y="2481699"/>
            <a:chExt cx="6012159" cy="3744416"/>
          </a:xfrm>
        </p:grpSpPr>
        <p:sp>
          <p:nvSpPr>
            <p:cNvPr id="10" name="타원 9"/>
            <p:cNvSpPr/>
            <p:nvPr/>
          </p:nvSpPr>
          <p:spPr>
            <a:xfrm>
              <a:off x="1547664" y="2481699"/>
              <a:ext cx="2733875" cy="1523365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수평선B" panose="02030600000101010101" pitchFamily="18" charset="-127"/>
                  <a:ea typeface="HY수평선B" panose="02030600000101010101" pitchFamily="18" charset="-127"/>
                </a:rPr>
                <a:t>Competence of Recognition</a:t>
              </a:r>
              <a:endParaRPr lang="ko-K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수평선B" panose="02030600000101010101" pitchFamily="18" charset="-127"/>
                <a:ea typeface="HY수평선B" panose="02030600000101010101" pitchFamily="18" charset="-127"/>
              </a:endParaRPr>
            </a:p>
          </p:txBody>
        </p:sp>
        <p:sp>
          <p:nvSpPr>
            <p:cNvPr id="11" name="타원 10"/>
            <p:cNvSpPr/>
            <p:nvPr/>
          </p:nvSpPr>
          <p:spPr>
            <a:xfrm>
              <a:off x="-146444" y="3933056"/>
              <a:ext cx="2895474" cy="2293059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수평선B" panose="02030600000101010101" pitchFamily="18" charset="-127"/>
                  <a:ea typeface="HY수평선B" panose="02030600000101010101" pitchFamily="18" charset="-127"/>
                </a:rPr>
                <a:t>Competence in Interpersonal Relations </a:t>
              </a:r>
            </a:p>
          </p:txBody>
        </p:sp>
        <p:sp>
          <p:nvSpPr>
            <p:cNvPr id="12" name="타원 11"/>
            <p:cNvSpPr/>
            <p:nvPr/>
          </p:nvSpPr>
          <p:spPr>
            <a:xfrm>
              <a:off x="2843808" y="3933055"/>
              <a:ext cx="3021907" cy="214904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2400" dirty="0" smtClean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Competence of Strategic </a:t>
              </a:r>
              <a:r>
                <a:rPr lang="en-US" altLang="ko-KR" sz="24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M</a:t>
              </a:r>
              <a:r>
                <a:rPr lang="en-US" altLang="ko-KR" sz="2400" dirty="0" smtClean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anagement</a:t>
              </a:r>
              <a:endParaRPr lang="en-US" altLang="ko-KR" sz="2400" dirty="0" smtClean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Box 5"/>
          <p:cNvSpPr txBox="1">
            <a:spLocks noChangeArrowheads="1"/>
          </p:cNvSpPr>
          <p:nvPr/>
        </p:nvSpPr>
        <p:spPr bwMode="auto">
          <a:xfrm>
            <a:off x="668600" y="1605732"/>
            <a:ext cx="7848600" cy="2654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 What’s your score for strategic management competency?  (                      )</a:t>
            </a:r>
          </a:p>
          <a:p>
            <a:pPr eaLnBrk="1" hangingPunct="1"/>
            <a:endParaRPr lang="en-US" altLang="ko-K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2. What’s your idea for strengthening the </a:t>
            </a:r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strategic management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competency</a:t>
            </a:r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in (question #   )? What part? How</a:t>
            </a:r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eaLnBrk="1" hangingPunct="1"/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ko-KR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2. What’s your idea for strengthening the </a:t>
            </a:r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strategic management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competency in (question #   )? What part? How? </a:t>
            </a:r>
            <a:endParaRPr lang="en-US" altLang="ko-KR" sz="20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275621"/>
              </p:ext>
            </p:extLst>
          </p:nvPr>
        </p:nvGraphicFramePr>
        <p:xfrm>
          <a:off x="308237" y="4260305"/>
          <a:ext cx="8569325" cy="190499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56442"/>
                <a:gridCol w="2472384"/>
                <a:gridCol w="3240499"/>
              </a:tblGrid>
              <a:tr h="37091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Existing style</a:t>
                      </a:r>
                      <a:endParaRPr lang="ko-KR" alt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9" marB="45729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Things</a:t>
                      </a:r>
                      <a:r>
                        <a:rPr lang="en-US" altLang="ko-KR" sz="1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change</a:t>
                      </a:r>
                      <a:endParaRPr lang="ko-KR" alt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9" marB="45729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Determine action steps</a:t>
                      </a:r>
                      <a:endParaRPr lang="ko-KR" alt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9" marB="45729"/>
                </a:tc>
              </a:tr>
              <a:tr h="421335">
                <a:tc>
                  <a:txBody>
                    <a:bodyPr/>
                    <a:lstStyle/>
                    <a:p>
                      <a:pPr algn="ctr" latinLnBrk="1"/>
                      <a:endParaRPr lang="ko-KR" alt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9" marB="45729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9" marB="45729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9" marB="45729"/>
                </a:tc>
              </a:tr>
              <a:tr h="370916"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9" marB="45729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9" marB="45729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9" marB="45729"/>
                </a:tc>
              </a:tr>
              <a:tr h="370916"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9" marB="45729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9" marB="45729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9" marB="45729"/>
                </a:tc>
              </a:tr>
              <a:tr h="370916"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9" marB="45729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9" marB="45729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9" marB="45729"/>
                </a:tc>
              </a:tr>
            </a:tbl>
          </a:graphicData>
        </a:graphic>
      </p:graphicFrame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1143000"/>
          </a:xfrm>
        </p:spPr>
        <p:txBody>
          <a:bodyPr>
            <a:noAutofit/>
          </a:bodyPr>
          <a:lstStyle/>
          <a:p>
            <a:r>
              <a:rPr lang="en-US" altLang="ko-K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Seek Ways to Evaluate and Strengthen the Competencies of Strategic </a:t>
            </a:r>
            <a:r>
              <a:rPr lang="en-US" altLang="ko-K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</a:t>
            </a:r>
            <a:r>
              <a:rPr lang="en-US" altLang="ko-K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anagement</a:t>
            </a:r>
            <a:endParaRPr lang="ko-KR" alt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sz="48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Thank You!</a:t>
            </a:r>
            <a:endParaRPr lang="ko-KR" altLang="en-US" sz="480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02119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467544" y="4762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en-US" altLang="ko-KR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Competence of Recognition</a:t>
            </a:r>
            <a:endParaRPr kumimoji="0" lang="ko-KR" altLang="en-US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latin typeface="HY수평선B" panose="02030600000101010101" pitchFamily="18" charset="-127"/>
              <a:ea typeface="HY수평선B" panose="02030600000101010101" pitchFamily="18" charset="-127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287" y="1931640"/>
            <a:ext cx="3527425" cy="3657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17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ko-K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What’s competence of recognition?</a:t>
            </a:r>
            <a:endParaRPr lang="ko-KR" alt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HY수평선B" panose="02030600000101010101" pitchFamily="18" charset="-127"/>
              <a:ea typeface="HY수평선B" panose="02030600000101010101" pitchFamily="18" charset="-127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93246" y="1268760"/>
            <a:ext cx="7761288" cy="43211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ko-KR" sz="2400" dirty="0" smtClean="0">
                <a:latin typeface="+mn-ea"/>
              </a:rPr>
              <a:t>The ability to perceive, understand and accept the environment when you interact with an external environment.</a:t>
            </a:r>
          </a:p>
          <a:p>
            <a:pPr eaLnBrk="1" hangingPunct="1">
              <a:defRPr/>
            </a:pPr>
            <a:r>
              <a:rPr lang="en-US" altLang="ko-KR" sz="2400" dirty="0" smtClean="0">
                <a:latin typeface="+mn-ea"/>
              </a:rPr>
              <a:t>The external environment doesn’t mean only physical conditions, but the broader sense of environment, including other organizations and systems.</a:t>
            </a:r>
          </a:p>
          <a:p>
            <a:pPr eaLnBrk="1" hangingPunct="1">
              <a:defRPr/>
            </a:pPr>
            <a:r>
              <a:rPr lang="en-US" altLang="ko-KR" sz="2400" dirty="0" smtClean="0">
                <a:latin typeface="+mn-ea"/>
              </a:rPr>
              <a:t>Competence of recognition is mainly influenced by the internal characteristic of the individual. One’s response depends upon one’s values, beliefs, attitudes and social experiences.</a:t>
            </a:r>
          </a:p>
          <a:p>
            <a:pPr eaLnBrk="1" hangingPunct="1">
              <a:defRPr/>
            </a:pPr>
            <a:r>
              <a:rPr lang="en-US" altLang="ko-KR" sz="2400" dirty="0" smtClean="0">
                <a:latin typeface="+mn-ea"/>
              </a:rPr>
              <a:t>World view (Framework): </a:t>
            </a:r>
            <a:r>
              <a:rPr lang="en-US" altLang="ko-KR" sz="2400" dirty="0" smtClean="0">
                <a:solidFill>
                  <a:srgbClr val="FF0000"/>
                </a:solidFill>
                <a:latin typeface="+mn-ea"/>
              </a:rPr>
              <a:t>Cognitive structure</a:t>
            </a:r>
            <a:endParaRPr lang="en-US" altLang="ko-KR" sz="2400" dirty="0" smtClean="0">
              <a:latin typeface="+mn-ea"/>
            </a:endParaRPr>
          </a:p>
          <a:p>
            <a:pPr eaLnBrk="1" hangingPunct="1">
              <a:defRPr/>
            </a:pPr>
            <a:endParaRPr lang="en-US" altLang="ko-KR" sz="2400" dirty="0" smtClean="0">
              <a:latin typeface="+mn-ea"/>
            </a:endParaRPr>
          </a:p>
        </p:txBody>
      </p:sp>
      <p:sp>
        <p:nvSpPr>
          <p:cNvPr id="7" name="대각선 방향의 모서리가 둥근 사각형 6"/>
          <p:cNvSpPr/>
          <p:nvPr/>
        </p:nvSpPr>
        <p:spPr>
          <a:xfrm>
            <a:off x="289414" y="1052736"/>
            <a:ext cx="8568952" cy="5112568"/>
          </a:xfrm>
          <a:prstGeom prst="round2Diag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7768"/>
            <a:ext cx="9114224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ko-K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HY견고딕" pitchFamily="18" charset="-127"/>
                <a:ea typeface="HY견고딕" pitchFamily="18" charset="-127"/>
              </a:rPr>
              <a:t>Elements of </a:t>
            </a:r>
            <a:r>
              <a:rPr lang="en-US" altLang="ko-K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Competence of Recognition</a:t>
            </a:r>
            <a:r>
              <a:rPr lang="ko-KR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/>
            </a:r>
            <a:br>
              <a:rPr lang="ko-KR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</a:br>
            <a:endParaRPr lang="ko-KR" altLang="en-US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0" y="1268413"/>
            <a:ext cx="4165600" cy="1260475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ko-KR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Strongly influenced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ko-KR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by internal characteristics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ko-KR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of the individual</a:t>
            </a:r>
            <a:r>
              <a:rPr lang="en-US" altLang="ko-KR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</a:p>
        </p:txBody>
      </p:sp>
      <p:pic>
        <p:nvPicPr>
          <p:cNvPr id="8197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51775" y="1655763"/>
            <a:ext cx="1292225" cy="1628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j0358959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921404"/>
            <a:ext cx="1426327" cy="1428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그룹 8"/>
          <p:cNvGrpSpPr/>
          <p:nvPr/>
        </p:nvGrpSpPr>
        <p:grpSpPr>
          <a:xfrm>
            <a:off x="590657" y="2417143"/>
            <a:ext cx="6048672" cy="3816424"/>
            <a:chOff x="432848" y="1103558"/>
            <a:chExt cx="9439906" cy="6286076"/>
          </a:xfrm>
        </p:grpSpPr>
        <p:sp>
          <p:nvSpPr>
            <p:cNvPr id="10" name="타원 9"/>
            <p:cNvSpPr/>
            <p:nvPr/>
          </p:nvSpPr>
          <p:spPr>
            <a:xfrm>
              <a:off x="545228" y="2346587"/>
              <a:ext cx="3162676" cy="165663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700" dirty="0" smtClean="0">
                  <a:latin typeface="Hobo BT" pitchFamily="2" charset="0"/>
                  <a:ea typeface="HY수평선B" panose="02030600000101010101" pitchFamily="18" charset="-127"/>
                </a:rPr>
                <a:t>Sense of responsibility</a:t>
              </a:r>
              <a:endParaRPr lang="ko-KR" altLang="en-US" sz="1700" dirty="0">
                <a:latin typeface="Hobo BT" pitchFamily="2" charset="0"/>
                <a:ea typeface="HY수평선B" panose="02030600000101010101" pitchFamily="18" charset="-127"/>
              </a:endParaRPr>
            </a:p>
          </p:txBody>
        </p:sp>
        <p:sp>
          <p:nvSpPr>
            <p:cNvPr id="11" name="타원 10"/>
            <p:cNvSpPr/>
            <p:nvPr/>
          </p:nvSpPr>
          <p:spPr>
            <a:xfrm>
              <a:off x="3691863" y="1103558"/>
              <a:ext cx="3083504" cy="2016289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dirty="0" smtClean="0">
                  <a:latin typeface="Hobo BT" pitchFamily="2" charset="0"/>
                  <a:ea typeface="HY수평선B" panose="02030600000101010101" pitchFamily="18" charset="-127"/>
                </a:rPr>
                <a:t>Self-assurance</a:t>
              </a:r>
            </a:p>
          </p:txBody>
        </p:sp>
        <p:sp>
          <p:nvSpPr>
            <p:cNvPr id="12" name="타원 11"/>
            <p:cNvSpPr/>
            <p:nvPr/>
          </p:nvSpPr>
          <p:spPr>
            <a:xfrm>
              <a:off x="6769728" y="2224706"/>
              <a:ext cx="3103026" cy="208119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dirty="0" smtClean="0">
                  <a:latin typeface="Hobo BT" pitchFamily="2" charset="0"/>
                  <a:ea typeface="HY수평선B" panose="02030600000101010101" pitchFamily="18" charset="-127"/>
                </a:rPr>
                <a:t>Management of the change</a:t>
              </a:r>
              <a:endParaRPr lang="ko-KR" altLang="en-US" dirty="0">
                <a:latin typeface="Hobo BT" pitchFamily="2" charset="0"/>
                <a:ea typeface="HY수평선B" panose="02030600000101010101" pitchFamily="18" charset="-127"/>
              </a:endParaRPr>
            </a:p>
          </p:txBody>
        </p:sp>
        <p:sp>
          <p:nvSpPr>
            <p:cNvPr id="13" name="타원 12"/>
            <p:cNvSpPr/>
            <p:nvPr/>
          </p:nvSpPr>
          <p:spPr>
            <a:xfrm>
              <a:off x="3738998" y="3278903"/>
              <a:ext cx="2987121" cy="2094442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dirty="0" smtClean="0">
                  <a:latin typeface="Hobo BT" pitchFamily="2" charset="0"/>
                  <a:ea typeface="HY수평선B" panose="02030600000101010101" pitchFamily="18" charset="-127"/>
                </a:rPr>
                <a:t>Creativity</a:t>
              </a:r>
              <a:endParaRPr lang="ko-KR" altLang="en-US" dirty="0">
                <a:latin typeface="Hobo BT" pitchFamily="2" charset="0"/>
                <a:ea typeface="HY수평선B" panose="02030600000101010101" pitchFamily="18" charset="-127"/>
              </a:endParaRPr>
            </a:p>
          </p:txBody>
        </p:sp>
        <p:sp>
          <p:nvSpPr>
            <p:cNvPr id="14" name="타원 13"/>
            <p:cNvSpPr/>
            <p:nvPr/>
          </p:nvSpPr>
          <p:spPr>
            <a:xfrm>
              <a:off x="432848" y="4174044"/>
              <a:ext cx="3371395" cy="2029538"/>
            </a:xfrm>
            <a:prstGeom prst="ellipse">
              <a:avLst/>
            </a:prstGeom>
            <a:solidFill>
              <a:srgbClr val="ECCB06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700" dirty="0" smtClean="0">
                  <a:latin typeface="Hobo BT" pitchFamily="2" charset="0"/>
                  <a:ea typeface="HY수평선B" panose="02030600000101010101" pitchFamily="18" charset="-127"/>
                </a:rPr>
                <a:t>Innovativeness</a:t>
              </a:r>
              <a:endParaRPr lang="ko-KR" altLang="en-US" sz="1700" dirty="0">
                <a:latin typeface="Hobo BT" pitchFamily="2" charset="0"/>
                <a:ea typeface="HY수평선B" panose="02030600000101010101" pitchFamily="18" charset="-127"/>
              </a:endParaRPr>
            </a:p>
          </p:txBody>
        </p:sp>
        <p:sp>
          <p:nvSpPr>
            <p:cNvPr id="15" name="타원 14"/>
            <p:cNvSpPr/>
            <p:nvPr/>
          </p:nvSpPr>
          <p:spPr>
            <a:xfrm>
              <a:off x="3707903" y="5495793"/>
              <a:ext cx="3018215" cy="189384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dirty="0" smtClean="0">
                  <a:latin typeface="Hobo BT" pitchFamily="2" charset="0"/>
                  <a:ea typeface="HY수평선B" panose="02030600000101010101" pitchFamily="18" charset="-127"/>
                </a:rPr>
                <a:t>Macroscopic thinking</a:t>
              </a:r>
            </a:p>
          </p:txBody>
        </p:sp>
        <p:sp>
          <p:nvSpPr>
            <p:cNvPr id="16" name="타원 15"/>
            <p:cNvSpPr/>
            <p:nvPr/>
          </p:nvSpPr>
          <p:spPr>
            <a:xfrm>
              <a:off x="6657348" y="4529860"/>
              <a:ext cx="3103026" cy="2029538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dirty="0" smtClean="0">
                  <a:latin typeface="Hobo BT" pitchFamily="2" charset="0"/>
                  <a:ea typeface="HY수평선B" panose="02030600000101010101" pitchFamily="18" charset="-127"/>
                </a:rPr>
                <a:t>Ability to solve problems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048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ko-KR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Competence in Interpersonal </a:t>
            </a:r>
            <a:r>
              <a:rPr lang="en-US" altLang="ko-KR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R</a:t>
            </a:r>
            <a:r>
              <a:rPr lang="en-US" altLang="ko-KR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elations </a:t>
            </a:r>
          </a:p>
        </p:txBody>
      </p:sp>
      <p:pic>
        <p:nvPicPr>
          <p:cNvPr id="9222" name="Picture 6" descr="http://cfile207.uf.daum.net/image/123B0D4F4F4758C51160F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104" y="2124468"/>
            <a:ext cx="5256584" cy="404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80512" cy="104870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ko-K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수평선B" panose="02030600000101010101" pitchFamily="18" charset="-127"/>
                <a:ea typeface="HY수평선B" panose="02030600000101010101" pitchFamily="18" charset="-127"/>
              </a:rPr>
              <a:t>What’s Competence in </a:t>
            </a:r>
            <a:br>
              <a:rPr lang="en-US" altLang="ko-K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수평선B" panose="02030600000101010101" pitchFamily="18" charset="-127"/>
                <a:ea typeface="HY수평선B" panose="02030600000101010101" pitchFamily="18" charset="-127"/>
              </a:rPr>
            </a:br>
            <a:r>
              <a:rPr lang="en-US" altLang="ko-K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수평선B" panose="02030600000101010101" pitchFamily="18" charset="-127"/>
                <a:ea typeface="HY수평선B" panose="02030600000101010101" pitchFamily="18" charset="-127"/>
              </a:rPr>
              <a:t>Interpersonal Relations </a:t>
            </a:r>
            <a:r>
              <a:rPr lang="en-US" altLang="ko-K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?</a:t>
            </a:r>
            <a:endParaRPr lang="ko-KR" altLang="en-US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58775" y="1855788"/>
            <a:ext cx="8785225" cy="4525962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ko-KR" dirty="0" smtClean="0"/>
              <a:t>This functions when we make relationships. One’s partner is the object of your leadership, and he/she decides the effect of one’s leadership.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ko-KR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Result-oriented or relationship-oriented?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ko-KR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Centered on work or on people?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ko-KR" dirty="0" smtClean="0"/>
              <a:t>This competency becomes a problem as you hold a higher position.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ko-KR" dirty="0" smtClean="0"/>
              <a:t>Emotional management, interpersonal sensitivity, communication and conflict management, customer-orientation, negotiation skill, </a:t>
            </a:r>
            <a:r>
              <a:rPr lang="en-US" altLang="ko-KR" dirty="0"/>
              <a:t>s</a:t>
            </a:r>
            <a:r>
              <a:rPr lang="en-US" altLang="ko-KR" dirty="0" smtClean="0"/>
              <a:t>ense of responsibility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197768"/>
            <a:ext cx="91440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ko-K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HY견고딕" pitchFamily="18" charset="-127"/>
                <a:ea typeface="HY견고딕" pitchFamily="18" charset="-127"/>
              </a:rPr>
              <a:t>Elements of Interpersonal </a:t>
            </a:r>
            <a:br>
              <a:rPr lang="en-US" altLang="ko-K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HY견고딕" pitchFamily="18" charset="-127"/>
                <a:ea typeface="HY견고딕" pitchFamily="18" charset="-127"/>
              </a:rPr>
            </a:br>
            <a:r>
              <a:rPr lang="en-US" altLang="ko-K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HY견고딕" pitchFamily="18" charset="-127"/>
                <a:ea typeface="HY견고딕" pitchFamily="18" charset="-127"/>
              </a:rPr>
              <a:t>Relations </a:t>
            </a:r>
            <a:r>
              <a:rPr lang="en-US" altLang="ko-K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HY견고딕" pitchFamily="18" charset="-127"/>
                <a:ea typeface="HY견고딕" pitchFamily="18" charset="-127"/>
              </a:rPr>
              <a:t>C</a:t>
            </a:r>
            <a:r>
              <a:rPr lang="en-US" altLang="ko-K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HY견고딕" pitchFamily="18" charset="-127"/>
                <a:ea typeface="HY견고딕" pitchFamily="18" charset="-127"/>
              </a:rPr>
              <a:t>ompetency</a:t>
            </a:r>
            <a:endParaRPr lang="ko-KR" altLang="en-US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395536" y="1412776"/>
            <a:ext cx="8136903" cy="4680520"/>
            <a:chOff x="407909" y="1340768"/>
            <a:chExt cx="9322399" cy="5518322"/>
          </a:xfrm>
        </p:grpSpPr>
        <p:sp>
          <p:nvSpPr>
            <p:cNvPr id="4" name="타원 3"/>
            <p:cNvSpPr/>
            <p:nvPr/>
          </p:nvSpPr>
          <p:spPr>
            <a:xfrm>
              <a:off x="407909" y="2346587"/>
              <a:ext cx="3299994" cy="165663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2600" dirty="0" smtClean="0">
                  <a:latin typeface="Hobo BT" pitchFamily="2" charset="0"/>
                </a:rPr>
                <a:t>Interpersonal sensitivity</a:t>
              </a:r>
              <a:endParaRPr lang="ko-KR" alt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BT" pitchFamily="2" charset="0"/>
              </a:endParaRPr>
            </a:p>
          </p:txBody>
        </p:sp>
        <p:sp>
          <p:nvSpPr>
            <p:cNvPr id="8" name="타원 7"/>
            <p:cNvSpPr/>
            <p:nvPr/>
          </p:nvSpPr>
          <p:spPr>
            <a:xfrm>
              <a:off x="3377876" y="1340768"/>
              <a:ext cx="3299964" cy="165663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2600" dirty="0" smtClean="0">
                  <a:latin typeface="Hobo BT" pitchFamily="2" charset="0"/>
                </a:rPr>
                <a:t>Emotional management</a:t>
              </a:r>
              <a:endParaRPr lang="en-US" altLang="ko-K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BT" pitchFamily="2" charset="0"/>
              </a:endParaRPr>
            </a:p>
          </p:txBody>
        </p:sp>
        <p:sp>
          <p:nvSpPr>
            <p:cNvPr id="9" name="타원 8"/>
            <p:cNvSpPr/>
            <p:nvPr/>
          </p:nvSpPr>
          <p:spPr>
            <a:xfrm>
              <a:off x="6265345" y="2400850"/>
              <a:ext cx="3464963" cy="165663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2500" dirty="0" smtClean="0">
                  <a:latin typeface="Hobo BT" pitchFamily="2" charset="0"/>
                </a:rPr>
                <a:t>Communication</a:t>
              </a:r>
            </a:p>
            <a:p>
              <a:pPr algn="ctr"/>
              <a:r>
                <a:rPr lang="en-US" altLang="ko-KR" sz="2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obo BT" pitchFamily="2" charset="0"/>
                </a:rPr>
                <a:t>ability</a:t>
              </a:r>
              <a:endParaRPr lang="ko-KR" alt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BT" pitchFamily="2" charset="0"/>
              </a:endParaRPr>
            </a:p>
          </p:txBody>
        </p:sp>
        <p:sp>
          <p:nvSpPr>
            <p:cNvPr id="10" name="타원 9"/>
            <p:cNvSpPr/>
            <p:nvPr/>
          </p:nvSpPr>
          <p:spPr>
            <a:xfrm>
              <a:off x="3377876" y="3334719"/>
              <a:ext cx="3299964" cy="165663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2600" dirty="0">
                  <a:latin typeface="Hobo BT" pitchFamily="2" charset="0"/>
                </a:rPr>
                <a:t>C</a:t>
              </a:r>
              <a:r>
                <a:rPr lang="en-US" altLang="ko-KR" sz="2600" dirty="0" smtClean="0">
                  <a:latin typeface="Hobo BT" pitchFamily="2" charset="0"/>
                </a:rPr>
                <a:t>onflict management</a:t>
              </a:r>
              <a:endParaRPr lang="ko-KR" alt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BT" pitchFamily="2" charset="0"/>
              </a:endParaRPr>
            </a:p>
          </p:txBody>
        </p:sp>
        <p:sp>
          <p:nvSpPr>
            <p:cNvPr id="11" name="타원 10"/>
            <p:cNvSpPr/>
            <p:nvPr/>
          </p:nvSpPr>
          <p:spPr>
            <a:xfrm>
              <a:off x="407909" y="4292649"/>
              <a:ext cx="3299995" cy="1656631"/>
            </a:xfrm>
            <a:prstGeom prst="ellipse">
              <a:avLst/>
            </a:prstGeom>
            <a:solidFill>
              <a:srgbClr val="ECCB06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2600" dirty="0" smtClean="0">
                  <a:latin typeface="Hobo BT" pitchFamily="2" charset="0"/>
                </a:rPr>
                <a:t>Customer-orientation</a:t>
              </a:r>
              <a:endParaRPr lang="ko-KR" alt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BT" pitchFamily="2" charset="0"/>
              </a:endParaRPr>
            </a:p>
          </p:txBody>
        </p:sp>
        <p:sp>
          <p:nvSpPr>
            <p:cNvPr id="12" name="타원 11"/>
            <p:cNvSpPr/>
            <p:nvPr/>
          </p:nvSpPr>
          <p:spPr>
            <a:xfrm>
              <a:off x="3474131" y="5202459"/>
              <a:ext cx="3121211" cy="165663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2600" dirty="0">
                  <a:latin typeface="Hobo BT" pitchFamily="2" charset="0"/>
                </a:rPr>
                <a:t>N</a:t>
              </a:r>
              <a:r>
                <a:rPr lang="en-US" altLang="ko-KR" sz="2600" dirty="0" smtClean="0">
                  <a:latin typeface="Hobo BT" pitchFamily="2" charset="0"/>
                </a:rPr>
                <a:t>egotiating skills</a:t>
              </a:r>
              <a:endParaRPr lang="ko-KR" alt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BT" pitchFamily="2" charset="0"/>
              </a:endParaRPr>
            </a:p>
          </p:txBody>
        </p:sp>
        <p:sp>
          <p:nvSpPr>
            <p:cNvPr id="13" name="타원 12"/>
            <p:cNvSpPr/>
            <p:nvPr/>
          </p:nvSpPr>
          <p:spPr>
            <a:xfrm>
              <a:off x="6416510" y="4353487"/>
              <a:ext cx="2736304" cy="165663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2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obo BT" pitchFamily="2" charset="0"/>
                </a:rPr>
                <a:t>Humility</a:t>
              </a:r>
              <a:endParaRPr lang="ko-KR" alt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BT" pitchFamily="2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협회장 총회 수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협회장 총회 수정</Template>
  <TotalTime>2850</TotalTime>
  <Words>2005</Words>
  <Application>Microsoft Office PowerPoint</Application>
  <PresentationFormat>화면 슬라이드 쇼(4:3)</PresentationFormat>
  <Paragraphs>425</Paragraphs>
  <Slides>31</Slides>
  <Notes>17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2" baseType="lpstr">
      <vt:lpstr>협회장 총회 수정</vt:lpstr>
      <vt:lpstr>PowerPoint 프레젠테이션</vt:lpstr>
      <vt:lpstr>Why do we Need to Diagnose and Develop Leadership?</vt:lpstr>
      <vt:lpstr>3 Core Competencies of Leadership  </vt:lpstr>
      <vt:lpstr>PowerPoint 프레젠테이션</vt:lpstr>
      <vt:lpstr>What’s competence of recognition?</vt:lpstr>
      <vt:lpstr>Elements of Competence of Recognition </vt:lpstr>
      <vt:lpstr>Competence in Interpersonal Relations </vt:lpstr>
      <vt:lpstr>What’s Competence in  Interpersonal Relations ?</vt:lpstr>
      <vt:lpstr>Elements of Interpersonal  Relations Competency</vt:lpstr>
      <vt:lpstr>Competency of Strategic Management</vt:lpstr>
      <vt:lpstr>Competency of Strategic Management?</vt:lpstr>
      <vt:lpstr>21 Elements of Leadership Competence</vt:lpstr>
      <vt:lpstr>Diagnosis of Leadership Competence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Interpersonal Relations Competency</vt:lpstr>
      <vt:lpstr>Process of Developing  Leadership Diagnoses</vt:lpstr>
      <vt:lpstr>PowerPoint 프레젠테이션</vt:lpstr>
      <vt:lpstr>Let’s Think bout it</vt:lpstr>
      <vt:lpstr>21 Leadership Competencies </vt:lpstr>
      <vt:lpstr>Analyzing Leadership: worksheet</vt:lpstr>
      <vt:lpstr>PowerPoint 프레젠테이션</vt:lpstr>
      <vt:lpstr>                           </vt:lpstr>
      <vt:lpstr>Seek Ways to Evaluate and  Strengthen the Cognitive Competencies</vt:lpstr>
      <vt:lpstr>Seek Ways to Evaluate and Strengthen the Interpersonal Relations Competencies</vt:lpstr>
      <vt:lpstr>Seek Ways to Evaluate and Strengthen the Competencies of Strategic Management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리더십 핵심역량 평가와 개발</dc:title>
  <dc:creator>길영환</dc:creator>
  <cp:lastModifiedBy>Yesun</cp:lastModifiedBy>
  <cp:revision>163</cp:revision>
  <cp:lastPrinted>2014-01-29T02:19:56Z</cp:lastPrinted>
  <dcterms:created xsi:type="dcterms:W3CDTF">2009-02-21T02:26:31Z</dcterms:created>
  <dcterms:modified xsi:type="dcterms:W3CDTF">2014-02-04T07:03:18Z</dcterms:modified>
</cp:coreProperties>
</file>